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sldIdLst>
    <p:sldId id="256" r:id="rId5"/>
    <p:sldId id="258" r:id="rId6"/>
    <p:sldId id="296" r:id="rId7"/>
    <p:sldId id="297" r:id="rId8"/>
    <p:sldId id="270" r:id="rId9"/>
    <p:sldId id="271" r:id="rId10"/>
    <p:sldId id="272" r:id="rId11"/>
    <p:sldId id="298" r:id="rId12"/>
    <p:sldId id="273" r:id="rId13"/>
    <p:sldId id="290" r:id="rId14"/>
    <p:sldId id="291" r:id="rId15"/>
    <p:sldId id="292" r:id="rId16"/>
    <p:sldId id="293" r:id="rId17"/>
    <p:sldId id="294" r:id="rId18"/>
    <p:sldId id="302" r:id="rId19"/>
    <p:sldId id="295" r:id="rId20"/>
    <p:sldId id="299" r:id="rId21"/>
    <p:sldId id="301" r:id="rId22"/>
    <p:sldId id="303" r:id="rId23"/>
    <p:sldId id="304" r:id="rId24"/>
    <p:sldId id="305" r:id="rId25"/>
    <p:sldId id="306" r:id="rId26"/>
    <p:sldId id="308" r:id="rId27"/>
    <p:sldId id="309" r:id="rId28"/>
    <p:sldId id="307" r:id="rId29"/>
    <p:sldId id="300" r:id="rId30"/>
    <p:sldId id="26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9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96861-C9FD-E847-B948-43822E48CB43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FA9C7-5ECA-F442-BDC0-34FC4B42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5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information about which sites to include, and how they are placed on the landscape relative to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61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Branching network</a:t>
            </a:r>
          </a:p>
          <a:p>
            <a:r>
              <a:rPr lang="en-US" dirty="0"/>
              <a:t>Fish can “occupy” one of several ”patches” or “branches”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4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State-space framework: simultaneously estimate movement and detection probabilities</a:t>
            </a:r>
          </a:p>
          <a:p>
            <a:r>
              <a:rPr lang="en-US" dirty="0"/>
              <a:t>Use hatchery/wild fish together for detection, separate movement rates</a:t>
            </a:r>
          </a:p>
          <a:p>
            <a:r>
              <a:rPr lang="en-US" dirty="0"/>
              <a:t>Movement: Multinomial above A; binomial past E</a:t>
            </a:r>
          </a:p>
          <a:p>
            <a:r>
              <a:rPr lang="en-US" dirty="0"/>
              <a:t>Detection: informed by double array AND upstream detections.</a:t>
            </a:r>
          </a:p>
          <a:p>
            <a:endParaRPr lang="en-US" dirty="0"/>
          </a:p>
          <a:p>
            <a:r>
              <a:rPr lang="en-US" dirty="0"/>
              <a:t>Escapement: multiply movement by total escapement (e.g. at Prosser Dam)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Detections are turned into capture histories</a:t>
            </a:r>
          </a:p>
          <a:p>
            <a:r>
              <a:rPr lang="en-US" dirty="0"/>
              <a:t>Upstream detections can inform downstream detection probabilities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7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Methow population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Twisp river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59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also summarize age structure, length-at-age,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7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Validation done in Snake basin</a:t>
            </a:r>
          </a:p>
          <a:p>
            <a:r>
              <a:rPr lang="en-US" dirty="0"/>
              <a:t>Not many places to validate steelhead in the upper Columbia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8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1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3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66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193726" y="1071562"/>
            <a:ext cx="7804549" cy="1118444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10535"/>
            <a:ext cx="295180" cy="223243"/>
          </a:xfrm>
          <a:prstGeom prst="rect">
            <a:avLst/>
          </a:prstGeom>
        </p:spPr>
        <p:txBody>
          <a:bodyPr anchor="b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56014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71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0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5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chemeClr val="tx1">
                <a:lumMod val="85000"/>
                <a:lumOff val="1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8F57F-7EF6-AA4A-B280-E918CFD4FF6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3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github.com/KevinSee/PITcleanr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ptagis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iff"/><Relationship Id="rId5" Type="http://schemas.openxmlformats.org/officeDocument/2006/relationships/hyperlink" Target="http://www.github.com/KevinSee/STADEM" TargetMode="External"/><Relationship Id="rId4" Type="http://schemas.openxmlformats.org/officeDocument/2006/relationships/hyperlink" Target="http://www.github.com/KevinSee/DABOM" TargetMode="External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FC5F3-932D-9545-9B7D-E3537CDC6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100">
                <a:solidFill>
                  <a:schemeClr val="bg1"/>
                </a:solidFill>
              </a:rPr>
              <a:t>PIT Tag Based Monitoring of Salmon Returns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118528-25CD-094B-AF88-B1C44158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F9E41-869B-CE49-BFB4-20C8DDC8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525502"/>
            <a:ext cx="4047843" cy="24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chemeClr val="tx1">
                <a:lumMod val="85000"/>
                <a:lumOff val="1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"/>
          <p:cNvGrpSpPr/>
          <p:nvPr/>
        </p:nvGrpSpPr>
        <p:grpSpPr>
          <a:xfrm>
            <a:off x="3524638" y="1215893"/>
            <a:ext cx="4460048" cy="5297223"/>
            <a:chOff x="0" y="0"/>
            <a:chExt cx="6343177" cy="7533827"/>
          </a:xfrm>
        </p:grpSpPr>
        <p:grpSp>
          <p:nvGrpSpPr>
            <p:cNvPr id="215" name="Group"/>
            <p:cNvGrpSpPr/>
            <p:nvPr/>
          </p:nvGrpSpPr>
          <p:grpSpPr>
            <a:xfrm>
              <a:off x="0" y="49200"/>
              <a:ext cx="6343178" cy="7484628"/>
              <a:chOff x="0" y="0"/>
              <a:chExt cx="6343177" cy="7484627"/>
            </a:xfrm>
          </p:grpSpPr>
          <p:sp>
            <p:nvSpPr>
              <p:cNvPr id="212" name="Line"/>
              <p:cNvSpPr/>
              <p:nvPr/>
            </p:nvSpPr>
            <p:spPr>
              <a:xfrm>
                <a:off x="0" y="2322537"/>
                <a:ext cx="3166241" cy="5162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75" h="21600" extrusionOk="0">
                    <a:moveTo>
                      <a:pt x="61" y="21600"/>
                    </a:moveTo>
                    <a:cubicBezTo>
                      <a:pt x="-256" y="19878"/>
                      <a:pt x="685" y="18159"/>
                      <a:pt x="2591" y="16978"/>
                    </a:cubicBezTo>
                    <a:cubicBezTo>
                      <a:pt x="5811" y="14982"/>
                      <a:pt x="10685" y="15064"/>
                      <a:pt x="14337" y="13557"/>
                    </a:cubicBezTo>
                    <a:cubicBezTo>
                      <a:pt x="16850" y="12521"/>
                      <a:pt x="18605" y="10831"/>
                      <a:pt x="19168" y="8891"/>
                    </a:cubicBezTo>
                    <a:cubicBezTo>
                      <a:pt x="21344" y="5961"/>
                      <a:pt x="18240" y="2512"/>
                      <a:pt x="13338" y="2413"/>
                    </a:cubicBezTo>
                    <a:cubicBezTo>
                      <a:pt x="10237" y="2350"/>
                      <a:pt x="7445" y="3915"/>
                      <a:pt x="4388" y="3533"/>
                    </a:cubicBezTo>
                    <a:cubicBezTo>
                      <a:pt x="1862" y="3217"/>
                      <a:pt x="63" y="1714"/>
                      <a:pt x="165" y="0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  <p:sp>
            <p:nvSpPr>
              <p:cNvPr id="213" name="Line"/>
              <p:cNvSpPr/>
              <p:nvPr/>
            </p:nvSpPr>
            <p:spPr>
              <a:xfrm>
                <a:off x="3385968" y="3334873"/>
                <a:ext cx="2957210" cy="727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12" extrusionOk="0">
                    <a:moveTo>
                      <a:pt x="0" y="3088"/>
                    </a:moveTo>
                    <a:cubicBezTo>
                      <a:pt x="2182" y="-1701"/>
                      <a:pt x="4967" y="-851"/>
                      <a:pt x="6899" y="5162"/>
                    </a:cubicBezTo>
                    <a:cubicBezTo>
                      <a:pt x="8481" y="10087"/>
                      <a:pt x="9461" y="18434"/>
                      <a:pt x="11604" y="19160"/>
                    </a:cubicBezTo>
                    <a:cubicBezTo>
                      <a:pt x="13787" y="19899"/>
                      <a:pt x="15180" y="12716"/>
                      <a:pt x="16762" y="8055"/>
                    </a:cubicBezTo>
                    <a:cubicBezTo>
                      <a:pt x="18143" y="3991"/>
                      <a:pt x="19827" y="1507"/>
                      <a:pt x="21600" y="955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  <p:sp>
            <p:nvSpPr>
              <p:cNvPr id="214" name="Line"/>
              <p:cNvSpPr/>
              <p:nvPr/>
            </p:nvSpPr>
            <p:spPr>
              <a:xfrm>
                <a:off x="3168432" y="0"/>
                <a:ext cx="1354302" cy="4113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7" h="21600" extrusionOk="0">
                    <a:moveTo>
                      <a:pt x="0" y="21600"/>
                    </a:moveTo>
                    <a:cubicBezTo>
                      <a:pt x="-12" y="19731"/>
                      <a:pt x="2239" y="17954"/>
                      <a:pt x="6159" y="16712"/>
                    </a:cubicBezTo>
                    <a:cubicBezTo>
                      <a:pt x="10697" y="15275"/>
                      <a:pt x="17421" y="14556"/>
                      <a:pt x="19504" y="12479"/>
                    </a:cubicBezTo>
                    <a:cubicBezTo>
                      <a:pt x="21588" y="10401"/>
                      <a:pt x="17991" y="8362"/>
                      <a:pt x="14277" y="6622"/>
                    </a:cubicBezTo>
                    <a:cubicBezTo>
                      <a:pt x="12092" y="5599"/>
                      <a:pt x="9823" y="4543"/>
                      <a:pt x="9687" y="3287"/>
                    </a:cubicBezTo>
                    <a:cubicBezTo>
                      <a:pt x="9510" y="1669"/>
                      <a:pt x="12789" y="248"/>
                      <a:pt x="17360" y="0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</p:grpSp>
        <p:sp>
          <p:nvSpPr>
            <p:cNvPr id="216" name="Rectangle"/>
            <p:cNvSpPr/>
            <p:nvPr/>
          </p:nvSpPr>
          <p:spPr>
            <a:xfrm rot="1130398">
              <a:off x="2262050" y="4955552"/>
              <a:ext cx="1162659" cy="40065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17" name="Rectangle"/>
            <p:cNvSpPr/>
            <p:nvPr/>
          </p:nvSpPr>
          <p:spPr>
            <a:xfrm rot="16718016">
              <a:off x="1508968" y="2812617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18" name="Rectangle"/>
            <p:cNvSpPr/>
            <p:nvPr/>
          </p:nvSpPr>
          <p:spPr>
            <a:xfrm rot="1468486">
              <a:off x="3818273" y="2365774"/>
              <a:ext cx="1162659" cy="4006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19" name="Rectangle"/>
            <p:cNvSpPr/>
            <p:nvPr/>
          </p:nvSpPr>
          <p:spPr>
            <a:xfrm rot="1468486">
              <a:off x="3300759" y="222839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20" name="Rectangle"/>
            <p:cNvSpPr/>
            <p:nvPr/>
          </p:nvSpPr>
          <p:spPr>
            <a:xfrm rot="3971144">
              <a:off x="5256711" y="3380189"/>
              <a:ext cx="1162659" cy="400651"/>
            </a:xfrm>
            <a:prstGeom prst="rect">
              <a:avLst/>
            </a:prstGeom>
            <a:solidFill>
              <a:schemeClr val="accent6">
                <a:hueOff val="105381"/>
                <a:satOff val="14341"/>
                <a:lumOff val="10801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</p:grpSp>
      <p:sp>
        <p:nvSpPr>
          <p:cNvPr id="222" name="Fish"/>
          <p:cNvSpPr/>
          <p:nvPr/>
        </p:nvSpPr>
        <p:spPr>
          <a:xfrm rot="20552692">
            <a:off x="3772666" y="5691774"/>
            <a:ext cx="1404675" cy="53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038" extrusionOk="0">
                <a:moveTo>
                  <a:pt x="11235" y="8"/>
                </a:moveTo>
                <a:cubicBezTo>
                  <a:pt x="11182" y="31"/>
                  <a:pt x="11132" y="99"/>
                  <a:pt x="11094" y="209"/>
                </a:cubicBezTo>
                <a:cubicBezTo>
                  <a:pt x="10679" y="1433"/>
                  <a:pt x="9369" y="5276"/>
                  <a:pt x="9198" y="5616"/>
                </a:cubicBezTo>
                <a:cubicBezTo>
                  <a:pt x="9095" y="5819"/>
                  <a:pt x="9509" y="6327"/>
                  <a:pt x="9944" y="6778"/>
                </a:cubicBezTo>
                <a:cubicBezTo>
                  <a:pt x="6449" y="8307"/>
                  <a:pt x="4876" y="10664"/>
                  <a:pt x="3123" y="8573"/>
                </a:cubicBezTo>
                <a:cubicBezTo>
                  <a:pt x="1881" y="7091"/>
                  <a:pt x="1092" y="5440"/>
                  <a:pt x="203" y="5778"/>
                </a:cubicBezTo>
                <a:cubicBezTo>
                  <a:pt x="240" y="8738"/>
                  <a:pt x="834" y="11471"/>
                  <a:pt x="834" y="11471"/>
                </a:cubicBezTo>
                <a:cubicBezTo>
                  <a:pt x="834" y="11471"/>
                  <a:pt x="95" y="14810"/>
                  <a:pt x="0" y="16937"/>
                </a:cubicBezTo>
                <a:cubicBezTo>
                  <a:pt x="1837" y="17082"/>
                  <a:pt x="3541" y="13698"/>
                  <a:pt x="4601" y="13988"/>
                </a:cubicBezTo>
                <a:cubicBezTo>
                  <a:pt x="4813" y="14046"/>
                  <a:pt x="5152" y="14222"/>
                  <a:pt x="5586" y="14467"/>
                </a:cubicBezTo>
                <a:cubicBezTo>
                  <a:pt x="5315" y="14882"/>
                  <a:pt x="5094" y="15004"/>
                  <a:pt x="4976" y="15039"/>
                </a:cubicBezTo>
                <a:cubicBezTo>
                  <a:pt x="4923" y="15055"/>
                  <a:pt x="4879" y="15162"/>
                  <a:pt x="4876" y="15300"/>
                </a:cubicBezTo>
                <a:cubicBezTo>
                  <a:pt x="4846" y="16608"/>
                  <a:pt x="5056" y="18308"/>
                  <a:pt x="5160" y="19061"/>
                </a:cubicBezTo>
                <a:cubicBezTo>
                  <a:pt x="5195" y="19313"/>
                  <a:pt x="5293" y="19466"/>
                  <a:pt x="5396" y="19433"/>
                </a:cubicBezTo>
                <a:cubicBezTo>
                  <a:pt x="5637" y="19355"/>
                  <a:pt x="6464" y="18449"/>
                  <a:pt x="7100" y="17514"/>
                </a:cubicBezTo>
                <a:cubicBezTo>
                  <a:pt x="7943" y="16277"/>
                  <a:pt x="8861" y="16266"/>
                  <a:pt x="8861" y="16266"/>
                </a:cubicBezTo>
                <a:cubicBezTo>
                  <a:pt x="9327" y="16491"/>
                  <a:pt x="9806" y="16702"/>
                  <a:pt x="10291" y="16886"/>
                </a:cubicBezTo>
                <a:cubicBezTo>
                  <a:pt x="10140" y="18742"/>
                  <a:pt x="9464" y="21586"/>
                  <a:pt x="10262" y="20946"/>
                </a:cubicBezTo>
                <a:cubicBezTo>
                  <a:pt x="11145" y="20238"/>
                  <a:pt x="12134" y="18328"/>
                  <a:pt x="12550" y="17475"/>
                </a:cubicBezTo>
                <a:cubicBezTo>
                  <a:pt x="12769" y="17501"/>
                  <a:pt x="12984" y="17514"/>
                  <a:pt x="13196" y="17514"/>
                </a:cubicBezTo>
                <a:cubicBezTo>
                  <a:pt x="14021" y="17514"/>
                  <a:pt x="14952" y="17271"/>
                  <a:pt x="15883" y="16886"/>
                </a:cubicBezTo>
                <a:cubicBezTo>
                  <a:pt x="15916" y="17534"/>
                  <a:pt x="15950" y="18451"/>
                  <a:pt x="15941" y="19377"/>
                </a:cubicBezTo>
                <a:cubicBezTo>
                  <a:pt x="15937" y="19845"/>
                  <a:pt x="16148" y="20115"/>
                  <a:pt x="16293" y="19830"/>
                </a:cubicBezTo>
                <a:cubicBezTo>
                  <a:pt x="16847" y="18744"/>
                  <a:pt x="17302" y="16924"/>
                  <a:pt x="17495" y="16086"/>
                </a:cubicBezTo>
                <a:cubicBezTo>
                  <a:pt x="19657" y="14841"/>
                  <a:pt x="21472" y="13116"/>
                  <a:pt x="21472" y="12343"/>
                </a:cubicBezTo>
                <a:cubicBezTo>
                  <a:pt x="21472" y="12028"/>
                  <a:pt x="20941" y="12244"/>
                  <a:pt x="20941" y="12244"/>
                </a:cubicBezTo>
                <a:cubicBezTo>
                  <a:pt x="20941" y="12244"/>
                  <a:pt x="21600" y="11445"/>
                  <a:pt x="21433" y="10843"/>
                </a:cubicBezTo>
                <a:cubicBezTo>
                  <a:pt x="21121" y="9712"/>
                  <a:pt x="18460" y="5605"/>
                  <a:pt x="13846" y="5787"/>
                </a:cubicBezTo>
                <a:cubicBezTo>
                  <a:pt x="13671" y="5358"/>
                  <a:pt x="13372" y="4650"/>
                  <a:pt x="13079" y="3855"/>
                </a:cubicBezTo>
                <a:cubicBezTo>
                  <a:pt x="12562" y="2448"/>
                  <a:pt x="11708" y="539"/>
                  <a:pt x="11394" y="81"/>
                </a:cubicBezTo>
                <a:cubicBezTo>
                  <a:pt x="11344" y="9"/>
                  <a:pt x="11288" y="-14"/>
                  <a:pt x="11235" y="8"/>
                </a:cubicBezTo>
                <a:close/>
              </a:path>
            </a:pathLst>
          </a:custGeom>
          <a:gradFill>
            <a:gsLst>
              <a:gs pos="0">
                <a:srgbClr val="E42768"/>
              </a:gs>
              <a:gs pos="100000">
                <a:srgbClr val="C3215D"/>
              </a:gs>
            </a:gsLst>
            <a:lin ang="5400000"/>
          </a:gradFill>
          <a:ln w="3175">
            <a:miter lim="400000"/>
          </a:ln>
          <a:effectLst>
            <a:outerShdw blurRad="50800" dir="16527371" rotWithShape="0">
              <a:srgbClr val="000000">
                <a:alpha val="8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547"/>
          </a:p>
        </p:txBody>
      </p:sp>
      <p:sp>
        <p:nvSpPr>
          <p:cNvPr id="17" name="Model">
            <a:extLst>
              <a:ext uri="{FF2B5EF4-FFF2-40B4-BE49-F238E27FC236}">
                <a16:creationId xmlns:a16="http://schemas.microsoft.com/office/drawing/2014/main" id="{D7A023D6-65B6-9144-AD95-9CCF9CE5C333}"/>
              </a:ext>
            </a:extLst>
          </p:cNvPr>
          <p:cNvSpPr txBox="1">
            <a:spLocks/>
          </p:cNvSpPr>
          <p:nvPr/>
        </p:nvSpPr>
        <p:spPr>
          <a:xfrm>
            <a:off x="1291045" y="47981"/>
            <a:ext cx="9609909" cy="1118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4800" b="1" dirty="0"/>
              <a:t>D</a:t>
            </a:r>
            <a:r>
              <a:rPr lang="en-US" sz="4800" dirty="0"/>
              <a:t>am </a:t>
            </a:r>
            <a:r>
              <a:rPr lang="en-US" sz="4800" b="1" dirty="0"/>
              <a:t>A</a:t>
            </a:r>
            <a:r>
              <a:rPr lang="en-US" sz="4800" dirty="0"/>
              <a:t>dult </a:t>
            </a:r>
            <a:r>
              <a:rPr lang="en-US" sz="4800" b="1" dirty="0"/>
              <a:t>B</a:t>
            </a:r>
            <a:r>
              <a:rPr lang="en-US" sz="4800" dirty="0"/>
              <a:t>ranch </a:t>
            </a:r>
            <a:r>
              <a:rPr lang="en-US" sz="4800" b="1" dirty="0"/>
              <a:t>O</a:t>
            </a:r>
            <a:r>
              <a:rPr lang="en-US" sz="4800" dirty="0"/>
              <a:t>ccupancy </a:t>
            </a:r>
            <a:r>
              <a:rPr lang="en-US" sz="4800" b="1" dirty="0"/>
              <a:t>M</a:t>
            </a:r>
            <a:r>
              <a:rPr lang="en-US" sz="4800" dirty="0"/>
              <a:t>odel</a:t>
            </a:r>
          </a:p>
        </p:txBody>
      </p:sp>
    </p:spTree>
    <p:extLst>
      <p:ext uri="{BB962C8B-B14F-4D97-AF65-F5344CB8AC3E}">
        <p14:creationId xmlns:p14="http://schemas.microsoft.com/office/powerpoint/2010/main" val="383517731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956 -0.0236 0.09912 -0.0472 0.12549 -0.08382 C 0.15185 -0.12028 0.15698 -0.17367 0.1582 -0.2194 C 0.15942 -0.26514 0.14539 -0.32797 0.13306 -0.3584 C 0.12073 -0.38884 0.10376 -0.39437 0.08411 -0.40186 C 0.06445 -0.40951 0.03699 -0.41114 0.01501 -0.40365 C -0.00696 -0.396 -0.02759 -0.36068 -0.04773 -0.35677 C -0.06787 -0.35287 -0.09607 -0.36361 -0.10547 -0.38021 C -0.11487 -0.39665 -0.10962 -0.42611 -0.10425 -0.45541 " pathEditMode="relative" ptsTypes="AAAAAAAAA">
                                      <p:cBhvr>
                                        <p:cTn id="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054 -0.02068 0.1012 -0.04135 0.12427 -0.07536 C 0.14722 -0.10938 0.13574 -0.16911 0.13806 -0.20427 C 0.14038 -0.23943 0.13599 -0.26677 0.13806 -0.2863 C 0.14014 -0.30583 0.14221 -0.3143 0.15063 -0.32146 C 0.15894 -0.32878 0.17407 -0.33318 0.18823 -0.32992 C 0.20251 -0.3265 0.22339 -0.3112 0.23596 -0.30144 C 0.24854 -0.29167 0.25085 -0.27133 0.26355 -0.27133 C 0.27637 -0.27133 0.29724 -0.28907 0.3125 -0.30144 C 0.32788 -0.31364 0.34033 -0.33822 0.35522 -0.34489 C 0.37012 -0.35157 0.39453 -0.34294 0.40173 -0.34148 C 0.40881 -0.34017 0.40332 -0.33838 0.39795 -0.33659 " pathEditMode="relative" ptsTypes="AAAAAAAAAAAA">
                                      <p:cBhvr>
                                        <p:cTn id="10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369 -0.0179 0.06738 -0.0358 0.08532 -0.05533 C 0.10327 -0.07487 0.10205 -0.09668 0.10791 -0.11735 C 0.11376 -0.13785 0.1184 -0.15657 0.12048 -0.17919 C 0.12255 -0.20182 0.11584 -0.22884 0.12048 -0.25293 C 0.12512 -0.27685 0.13562 -0.30192 0.14807 -0.32324 C 0.16064 -0.3444 0.18176 -0.36393 0.1958 -0.3802 C 0.20983 -0.39632 0.22509 -0.40332 0.23229 -0.42024 C 0.23937 -0.43733 0.24328 -0.46158 0.23852 -0.48225 C 0.23376 -0.50293 0.21276 -0.52685 0.20336 -0.54427 C 0.19396 -0.56152 0.18615 -0.57015 0.182 -0.5861 C 0.17785 -0.60188 0.1737 -0.62434 0.17822 -0.63964 C 0.18286 -0.65494 0.19714 -0.66975 0.20959 -0.67806 C 0.22216 -0.68652 0.25366 -0.68977 0.25366 -0.68977 L 0.25366 -0.68977 " pathEditMode="relative" ptsTypes="AAAAAAAAAAAAAAA">
                                      <p:cBhvr>
                                        <p:cTn id="14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4674 -0.09213 0.09349 -0.18426 0.12955 -0.20972 C 0.16562 -0.23495 0.2164 -0.15254 0.2164 -0.15231 L 0.2164 -0.1525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-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2" grpId="1" animBg="1"/>
      <p:bldP spid="222" grpId="2" animBg="1"/>
      <p:bldP spid="222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tx1">
                <a:lumMod val="85000"/>
                <a:lumOff val="1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odel">
            <a:extLst>
              <a:ext uri="{FF2B5EF4-FFF2-40B4-BE49-F238E27FC236}">
                <a16:creationId xmlns:a16="http://schemas.microsoft.com/office/drawing/2014/main" id="{28BDE609-EFF5-C949-A91A-8B7FF9110465}"/>
              </a:ext>
            </a:extLst>
          </p:cNvPr>
          <p:cNvSpPr txBox="1">
            <a:spLocks/>
          </p:cNvSpPr>
          <p:nvPr/>
        </p:nvSpPr>
        <p:spPr>
          <a:xfrm>
            <a:off x="1291045" y="47981"/>
            <a:ext cx="9609909" cy="1118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4800" b="1" dirty="0"/>
              <a:t>D</a:t>
            </a:r>
            <a:r>
              <a:rPr lang="en-US" sz="4800" dirty="0"/>
              <a:t>am </a:t>
            </a:r>
            <a:r>
              <a:rPr lang="en-US" sz="4800" b="1" dirty="0"/>
              <a:t>A</a:t>
            </a:r>
            <a:r>
              <a:rPr lang="en-US" sz="4800" dirty="0"/>
              <a:t>dult </a:t>
            </a:r>
            <a:r>
              <a:rPr lang="en-US" sz="4800" b="1" dirty="0"/>
              <a:t>B</a:t>
            </a:r>
            <a:r>
              <a:rPr lang="en-US" sz="4800" dirty="0"/>
              <a:t>ranch </a:t>
            </a:r>
            <a:r>
              <a:rPr lang="en-US" sz="4800" b="1" dirty="0"/>
              <a:t>O</a:t>
            </a:r>
            <a:r>
              <a:rPr lang="en-US" sz="4800" dirty="0"/>
              <a:t>ccupancy </a:t>
            </a:r>
            <a:r>
              <a:rPr lang="en-US" sz="4800" b="1" dirty="0"/>
              <a:t>M</a:t>
            </a:r>
            <a:r>
              <a:rPr lang="en-US" sz="4800" dirty="0"/>
              <a:t>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0283D-F788-2D4E-82EA-69B7232B846C}"/>
              </a:ext>
            </a:extLst>
          </p:cNvPr>
          <p:cNvGrpSpPr/>
          <p:nvPr/>
        </p:nvGrpSpPr>
        <p:grpSpPr>
          <a:xfrm>
            <a:off x="389552" y="1166425"/>
            <a:ext cx="4764754" cy="5378871"/>
            <a:chOff x="3524637" y="1134246"/>
            <a:chExt cx="4764754" cy="53788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C4FBC8-1946-6B40-97F6-48A2000DD39B}"/>
                </a:ext>
              </a:extLst>
            </p:cNvPr>
            <p:cNvSpPr txBox="1"/>
            <p:nvPr/>
          </p:nvSpPr>
          <p:spPr>
            <a:xfrm>
              <a:off x="4745942" y="4314207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4CE82F-97A7-F14B-91BF-7E1E4B9C4F73}"/>
                </a:ext>
              </a:extLst>
            </p:cNvPr>
            <p:cNvSpPr txBox="1"/>
            <p:nvPr/>
          </p:nvSpPr>
          <p:spPr>
            <a:xfrm>
              <a:off x="4588439" y="2485992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1E435D-AD69-974A-8532-A3F869BE22B9}"/>
                </a:ext>
              </a:extLst>
            </p:cNvPr>
            <p:cNvSpPr txBox="1"/>
            <p:nvPr/>
          </p:nvSpPr>
          <p:spPr>
            <a:xfrm>
              <a:off x="5869392" y="2335640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9A43E9-1E66-6B4D-9E18-12891A4136F6}"/>
                </a:ext>
              </a:extLst>
            </p:cNvPr>
            <p:cNvSpPr txBox="1"/>
            <p:nvPr/>
          </p:nvSpPr>
          <p:spPr>
            <a:xfrm>
              <a:off x="7792519" y="4051707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0B7355-2B47-6248-9EDF-90DD83709BF1}"/>
                </a:ext>
              </a:extLst>
            </p:cNvPr>
            <p:cNvSpPr txBox="1"/>
            <p:nvPr/>
          </p:nvSpPr>
          <p:spPr>
            <a:xfrm>
              <a:off x="5455593" y="1134246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FC6379D-FBDB-EB40-AE9E-E25AFCFC3CB6}"/>
                </a:ext>
              </a:extLst>
            </p:cNvPr>
            <p:cNvGrpSpPr/>
            <p:nvPr/>
          </p:nvGrpSpPr>
          <p:grpSpPr>
            <a:xfrm>
              <a:off x="3524637" y="1250486"/>
              <a:ext cx="4460049" cy="5262631"/>
              <a:chOff x="3524637" y="1250486"/>
              <a:chExt cx="4460049" cy="5262631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140DEAB-14A0-264F-8D32-141F612779F0}"/>
                  </a:ext>
                </a:extLst>
              </p:cNvPr>
              <p:cNvCxnSpPr>
                <a:stCxn id="194" idx="0"/>
                <a:endCxn id="4" idx="1"/>
              </p:cNvCxnSpPr>
              <p:nvPr/>
            </p:nvCxnSpPr>
            <p:spPr>
              <a:xfrm>
                <a:off x="5569375" y="4707813"/>
                <a:ext cx="1262499" cy="132862"/>
              </a:xfrm>
              <a:prstGeom prst="straightConnector1">
                <a:avLst/>
              </a:prstGeom>
              <a:ln w="53975">
                <a:solidFill>
                  <a:srgbClr val="00FFFB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3129A38-7898-CB46-93A9-96F3F71B823C}"/>
                  </a:ext>
                </a:extLst>
              </p:cNvPr>
              <p:cNvGrpSpPr/>
              <p:nvPr/>
            </p:nvGrpSpPr>
            <p:grpSpPr>
              <a:xfrm>
                <a:off x="3524637" y="1250486"/>
                <a:ext cx="4460049" cy="5262631"/>
                <a:chOff x="3524637" y="1250486"/>
                <a:chExt cx="4460049" cy="5262631"/>
              </a:xfrm>
            </p:grpSpPr>
            <p:grpSp>
              <p:nvGrpSpPr>
                <p:cNvPr id="193" name="Group"/>
                <p:cNvGrpSpPr/>
                <p:nvPr/>
              </p:nvGrpSpPr>
              <p:grpSpPr>
                <a:xfrm>
                  <a:off x="3524637" y="1250486"/>
                  <a:ext cx="4460049" cy="5262631"/>
                  <a:chOff x="0" y="0"/>
                  <a:chExt cx="6343177" cy="7484627"/>
                </a:xfrm>
              </p:grpSpPr>
              <p:sp>
                <p:nvSpPr>
                  <p:cNvPr id="190" name="Line"/>
                  <p:cNvSpPr/>
                  <p:nvPr/>
                </p:nvSpPr>
                <p:spPr>
                  <a:xfrm>
                    <a:off x="0" y="2322537"/>
                    <a:ext cx="3166241" cy="516209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875" h="21600" extrusionOk="0">
                        <a:moveTo>
                          <a:pt x="61" y="21600"/>
                        </a:moveTo>
                        <a:cubicBezTo>
                          <a:pt x="-256" y="19878"/>
                          <a:pt x="685" y="18159"/>
                          <a:pt x="2591" y="16978"/>
                        </a:cubicBezTo>
                        <a:cubicBezTo>
                          <a:pt x="5811" y="14982"/>
                          <a:pt x="10685" y="15064"/>
                          <a:pt x="14337" y="13557"/>
                        </a:cubicBezTo>
                        <a:cubicBezTo>
                          <a:pt x="16850" y="12521"/>
                          <a:pt x="18605" y="10831"/>
                          <a:pt x="19168" y="8891"/>
                        </a:cubicBezTo>
                        <a:cubicBezTo>
                          <a:pt x="21344" y="5961"/>
                          <a:pt x="18240" y="2512"/>
                          <a:pt x="13338" y="2413"/>
                        </a:cubicBezTo>
                        <a:cubicBezTo>
                          <a:pt x="10237" y="2350"/>
                          <a:pt x="7445" y="3915"/>
                          <a:pt x="4388" y="3533"/>
                        </a:cubicBezTo>
                        <a:cubicBezTo>
                          <a:pt x="1862" y="3217"/>
                          <a:pt x="63" y="1714"/>
                          <a:pt x="165" y="0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  <p:sp>
                <p:nvSpPr>
                  <p:cNvPr id="191" name="Line"/>
                  <p:cNvSpPr/>
                  <p:nvPr/>
                </p:nvSpPr>
                <p:spPr>
                  <a:xfrm>
                    <a:off x="3385968" y="3334873"/>
                    <a:ext cx="2957210" cy="72709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9212" extrusionOk="0">
                        <a:moveTo>
                          <a:pt x="0" y="3088"/>
                        </a:moveTo>
                        <a:cubicBezTo>
                          <a:pt x="2182" y="-1701"/>
                          <a:pt x="4967" y="-851"/>
                          <a:pt x="6899" y="5162"/>
                        </a:cubicBezTo>
                        <a:cubicBezTo>
                          <a:pt x="8481" y="10087"/>
                          <a:pt x="9461" y="18434"/>
                          <a:pt x="11604" y="19160"/>
                        </a:cubicBezTo>
                        <a:cubicBezTo>
                          <a:pt x="13787" y="19899"/>
                          <a:pt x="15180" y="12716"/>
                          <a:pt x="16762" y="8055"/>
                        </a:cubicBezTo>
                        <a:cubicBezTo>
                          <a:pt x="18143" y="3991"/>
                          <a:pt x="19827" y="1507"/>
                          <a:pt x="21600" y="955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  <p:sp>
                <p:nvSpPr>
                  <p:cNvPr id="192" name="Line"/>
                  <p:cNvSpPr/>
                  <p:nvPr/>
                </p:nvSpPr>
                <p:spPr>
                  <a:xfrm>
                    <a:off x="3168432" y="0"/>
                    <a:ext cx="1354302" cy="41130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117" h="21600" extrusionOk="0">
                        <a:moveTo>
                          <a:pt x="0" y="21600"/>
                        </a:moveTo>
                        <a:cubicBezTo>
                          <a:pt x="-12" y="19731"/>
                          <a:pt x="2239" y="17954"/>
                          <a:pt x="6159" y="16712"/>
                        </a:cubicBezTo>
                        <a:cubicBezTo>
                          <a:pt x="10697" y="15275"/>
                          <a:pt x="17421" y="14556"/>
                          <a:pt x="19504" y="12479"/>
                        </a:cubicBezTo>
                        <a:cubicBezTo>
                          <a:pt x="21588" y="10401"/>
                          <a:pt x="17991" y="8362"/>
                          <a:pt x="14277" y="6622"/>
                        </a:cubicBezTo>
                        <a:cubicBezTo>
                          <a:pt x="12092" y="5599"/>
                          <a:pt x="9823" y="4543"/>
                          <a:pt x="9687" y="3287"/>
                        </a:cubicBezTo>
                        <a:cubicBezTo>
                          <a:pt x="9510" y="1669"/>
                          <a:pt x="12789" y="248"/>
                          <a:pt x="17360" y="0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</p:grpSp>
            <p:sp>
              <p:nvSpPr>
                <p:cNvPr id="194" name="Rectangle"/>
                <p:cNvSpPr/>
                <p:nvPr/>
              </p:nvSpPr>
              <p:spPr>
                <a:xfrm rot="1130398">
                  <a:off x="5115142" y="4700266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2">
                        <a:hueOff val="-1101185"/>
                        <a:satOff val="4910"/>
                        <a:lumOff val="-14610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5" name="Rectangle"/>
                <p:cNvSpPr/>
                <p:nvPr/>
              </p:nvSpPr>
              <p:spPr>
                <a:xfrm rot="16718016">
                  <a:off x="4585631" y="3193514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6" name="Rectangle"/>
                <p:cNvSpPr/>
                <p:nvPr/>
              </p:nvSpPr>
              <p:spPr>
                <a:xfrm rot="1468486">
                  <a:off x="6209361" y="2879328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7" name="Rectangle"/>
                <p:cNvSpPr/>
                <p:nvPr/>
              </p:nvSpPr>
              <p:spPr>
                <a:xfrm rot="1468486">
                  <a:off x="5845484" y="1372577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8" name="Rectangle"/>
                <p:cNvSpPr/>
                <p:nvPr/>
              </p:nvSpPr>
              <p:spPr>
                <a:xfrm rot="3971144">
                  <a:off x="7220763" y="3592589"/>
                  <a:ext cx="817494" cy="281708"/>
                </a:xfrm>
                <a:prstGeom prst="rect">
                  <a:avLst/>
                </a:prstGeom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207" name="Fish"/>
                <p:cNvSpPr/>
                <p:nvPr/>
              </p:nvSpPr>
              <p:spPr>
                <a:xfrm rot="20552692">
                  <a:off x="3772666" y="5691775"/>
                  <a:ext cx="1404675" cy="5390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2" h="21038" extrusionOk="0">
                      <a:moveTo>
                        <a:pt x="11235" y="8"/>
                      </a:moveTo>
                      <a:cubicBezTo>
                        <a:pt x="11182" y="31"/>
                        <a:pt x="11132" y="99"/>
                        <a:pt x="11094" y="209"/>
                      </a:cubicBezTo>
                      <a:cubicBezTo>
                        <a:pt x="10679" y="1433"/>
                        <a:pt x="9369" y="5276"/>
                        <a:pt x="9198" y="5616"/>
                      </a:cubicBezTo>
                      <a:cubicBezTo>
                        <a:pt x="9095" y="5819"/>
                        <a:pt x="9509" y="6327"/>
                        <a:pt x="9944" y="6778"/>
                      </a:cubicBezTo>
                      <a:cubicBezTo>
                        <a:pt x="6449" y="8307"/>
                        <a:pt x="4876" y="10664"/>
                        <a:pt x="3123" y="8573"/>
                      </a:cubicBezTo>
                      <a:cubicBezTo>
                        <a:pt x="1881" y="7091"/>
                        <a:pt x="1092" y="5440"/>
                        <a:pt x="203" y="5778"/>
                      </a:cubicBezTo>
                      <a:cubicBezTo>
                        <a:pt x="240" y="8738"/>
                        <a:pt x="834" y="11471"/>
                        <a:pt x="834" y="11471"/>
                      </a:cubicBezTo>
                      <a:cubicBezTo>
                        <a:pt x="834" y="11471"/>
                        <a:pt x="95" y="14810"/>
                        <a:pt x="0" y="16937"/>
                      </a:cubicBezTo>
                      <a:cubicBezTo>
                        <a:pt x="1837" y="17082"/>
                        <a:pt x="3541" y="13698"/>
                        <a:pt x="4601" y="13988"/>
                      </a:cubicBezTo>
                      <a:cubicBezTo>
                        <a:pt x="4813" y="14046"/>
                        <a:pt x="5152" y="14222"/>
                        <a:pt x="5586" y="14467"/>
                      </a:cubicBezTo>
                      <a:cubicBezTo>
                        <a:pt x="5315" y="14882"/>
                        <a:pt x="5094" y="15004"/>
                        <a:pt x="4976" y="15039"/>
                      </a:cubicBezTo>
                      <a:cubicBezTo>
                        <a:pt x="4923" y="15055"/>
                        <a:pt x="4879" y="15162"/>
                        <a:pt x="4876" y="15300"/>
                      </a:cubicBezTo>
                      <a:cubicBezTo>
                        <a:pt x="4846" y="16608"/>
                        <a:pt x="5056" y="18308"/>
                        <a:pt x="5160" y="19061"/>
                      </a:cubicBezTo>
                      <a:cubicBezTo>
                        <a:pt x="5195" y="19313"/>
                        <a:pt x="5293" y="19466"/>
                        <a:pt x="5396" y="19433"/>
                      </a:cubicBezTo>
                      <a:cubicBezTo>
                        <a:pt x="5637" y="19355"/>
                        <a:pt x="6464" y="18449"/>
                        <a:pt x="7100" y="17514"/>
                      </a:cubicBezTo>
                      <a:cubicBezTo>
                        <a:pt x="7943" y="16277"/>
                        <a:pt x="8861" y="16266"/>
                        <a:pt x="8861" y="16266"/>
                      </a:cubicBezTo>
                      <a:cubicBezTo>
                        <a:pt x="9327" y="16491"/>
                        <a:pt x="9806" y="16702"/>
                        <a:pt x="10291" y="16886"/>
                      </a:cubicBezTo>
                      <a:cubicBezTo>
                        <a:pt x="10140" y="18742"/>
                        <a:pt x="9464" y="21586"/>
                        <a:pt x="10262" y="20946"/>
                      </a:cubicBezTo>
                      <a:cubicBezTo>
                        <a:pt x="11145" y="20238"/>
                        <a:pt x="12134" y="18328"/>
                        <a:pt x="12550" y="17475"/>
                      </a:cubicBezTo>
                      <a:cubicBezTo>
                        <a:pt x="12769" y="17501"/>
                        <a:pt x="12984" y="17514"/>
                        <a:pt x="13196" y="17514"/>
                      </a:cubicBezTo>
                      <a:cubicBezTo>
                        <a:pt x="14021" y="17514"/>
                        <a:pt x="14952" y="17271"/>
                        <a:pt x="15883" y="16886"/>
                      </a:cubicBezTo>
                      <a:cubicBezTo>
                        <a:pt x="15916" y="17534"/>
                        <a:pt x="15950" y="18451"/>
                        <a:pt x="15941" y="19377"/>
                      </a:cubicBezTo>
                      <a:cubicBezTo>
                        <a:pt x="15937" y="19845"/>
                        <a:pt x="16148" y="20115"/>
                        <a:pt x="16293" y="19830"/>
                      </a:cubicBezTo>
                      <a:cubicBezTo>
                        <a:pt x="16847" y="18744"/>
                        <a:pt x="17302" y="16924"/>
                        <a:pt x="17495" y="16086"/>
                      </a:cubicBezTo>
                      <a:cubicBezTo>
                        <a:pt x="19657" y="14841"/>
                        <a:pt x="21472" y="13116"/>
                        <a:pt x="21472" y="12343"/>
                      </a:cubicBezTo>
                      <a:cubicBezTo>
                        <a:pt x="21472" y="12028"/>
                        <a:pt x="20941" y="12244"/>
                        <a:pt x="20941" y="12244"/>
                      </a:cubicBezTo>
                      <a:cubicBezTo>
                        <a:pt x="20941" y="12244"/>
                        <a:pt x="21600" y="11445"/>
                        <a:pt x="21433" y="10843"/>
                      </a:cubicBezTo>
                      <a:cubicBezTo>
                        <a:pt x="21121" y="9712"/>
                        <a:pt x="18460" y="5605"/>
                        <a:pt x="13846" y="5787"/>
                      </a:cubicBezTo>
                      <a:cubicBezTo>
                        <a:pt x="13671" y="5358"/>
                        <a:pt x="13372" y="4650"/>
                        <a:pt x="13079" y="3855"/>
                      </a:cubicBezTo>
                      <a:cubicBezTo>
                        <a:pt x="12562" y="2448"/>
                        <a:pt x="11708" y="539"/>
                        <a:pt x="11394" y="81"/>
                      </a:cubicBezTo>
                      <a:cubicBezTo>
                        <a:pt x="11344" y="9"/>
                        <a:pt x="11288" y="-14"/>
                        <a:pt x="11235" y="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42768"/>
                    </a:gs>
                    <a:gs pos="100000">
                      <a:srgbClr val="C3215D"/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>
                  <a:outerShdw blurRad="50800" dir="16527371" rotWithShape="0">
                    <a:srgbClr val="000000">
                      <a:alpha val="8000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</p:grp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569056C-E83C-AC41-878C-FA5974A37864}"/>
                  </a:ext>
                </a:extLst>
              </p:cNvPr>
              <p:cNvSpPr/>
              <p:nvPr/>
            </p:nvSpPr>
            <p:spPr>
              <a:xfrm>
                <a:off x="6831874" y="4574927"/>
                <a:ext cx="503733" cy="531496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24533E-DA1E-2042-8E3E-47A0813BC2D0}"/>
              </a:ext>
            </a:extLst>
          </p:cNvPr>
          <p:cNvGrpSpPr/>
          <p:nvPr/>
        </p:nvGrpSpPr>
        <p:grpSpPr>
          <a:xfrm>
            <a:off x="6835981" y="4764318"/>
            <a:ext cx="4507886" cy="1484745"/>
            <a:chOff x="6835981" y="4764318"/>
            <a:chExt cx="4507886" cy="1484745"/>
          </a:xfrm>
        </p:grpSpPr>
        <p:sp>
          <p:nvSpPr>
            <p:cNvPr id="54" name="Detection Probabilities (p)">
              <a:extLst>
                <a:ext uri="{FF2B5EF4-FFF2-40B4-BE49-F238E27FC236}">
                  <a16:creationId xmlns:a16="http://schemas.microsoft.com/office/drawing/2014/main" id="{81566772-4C4F-414B-A903-2BBC0406BB74}"/>
                </a:ext>
              </a:extLst>
            </p:cNvPr>
            <p:cNvSpPr txBox="1"/>
            <p:nvPr/>
          </p:nvSpPr>
          <p:spPr>
            <a:xfrm>
              <a:off x="6835981" y="4764318"/>
              <a:ext cx="4507886" cy="50783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800" dirty="0">
                  <a:solidFill>
                    <a:schemeClr val="bg1"/>
                  </a:solidFill>
                </a:rPr>
                <a:t>Detection Probabilities (</a:t>
              </a:r>
              <a:r>
                <a:rPr sz="2800" i="1" dirty="0">
                  <a:solidFill>
                    <a:schemeClr val="bg1"/>
                  </a:solidFill>
                </a:rPr>
                <a:t>p</a:t>
              </a:r>
              <a:r>
                <a:rPr sz="2800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55" name="Estimate: A, B, C, E…">
              <a:extLst>
                <a:ext uri="{FF2B5EF4-FFF2-40B4-BE49-F238E27FC236}">
                  <a16:creationId xmlns:a16="http://schemas.microsoft.com/office/drawing/2014/main" id="{A5D8ACBC-1EF6-A945-B23D-237638E17ACC}"/>
                </a:ext>
              </a:extLst>
            </p:cNvPr>
            <p:cNvSpPr txBox="1"/>
            <p:nvPr/>
          </p:nvSpPr>
          <p:spPr>
            <a:xfrm>
              <a:off x="8076879" y="5433455"/>
              <a:ext cx="2404313" cy="81560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defRPr sz="3400"/>
              </a:pPr>
              <a:r>
                <a:rPr sz="2400" dirty="0">
                  <a:solidFill>
                    <a:schemeClr val="bg1"/>
                  </a:solidFill>
                </a:rPr>
                <a:t>Estimate: A, B, C, E</a:t>
              </a:r>
            </a:p>
            <a:p>
              <a:pPr>
                <a:defRPr sz="3400"/>
              </a:pPr>
              <a:r>
                <a:rPr sz="2400" dirty="0">
                  <a:solidFill>
                    <a:schemeClr val="bg1"/>
                  </a:solidFill>
                </a:rPr>
                <a:t>Fixed: 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2B3CFD-F1AC-B64C-B4B0-594FD1349400}"/>
              </a:ext>
            </a:extLst>
          </p:cNvPr>
          <p:cNvGrpSpPr/>
          <p:nvPr/>
        </p:nvGrpSpPr>
        <p:grpSpPr>
          <a:xfrm>
            <a:off x="7067006" y="1365096"/>
            <a:ext cx="4431939" cy="3011555"/>
            <a:chOff x="7067006" y="1365096"/>
            <a:chExt cx="4431939" cy="3011555"/>
          </a:xfrm>
        </p:grpSpPr>
        <p:sp>
          <p:nvSpPr>
            <p:cNvPr id="36" name="Movement Probabilities (𝛹)">
              <a:extLst>
                <a:ext uri="{FF2B5EF4-FFF2-40B4-BE49-F238E27FC236}">
                  <a16:creationId xmlns:a16="http://schemas.microsoft.com/office/drawing/2014/main" id="{94174AF9-3335-BF43-BF92-6B4E709D0703}"/>
                </a:ext>
              </a:extLst>
            </p:cNvPr>
            <p:cNvSpPr txBox="1"/>
            <p:nvPr/>
          </p:nvSpPr>
          <p:spPr>
            <a:xfrm>
              <a:off x="7067006" y="1365096"/>
              <a:ext cx="4431939" cy="50783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anchor="ctr">
              <a:spAutoFit/>
            </a:bodyPr>
            <a:lstStyle/>
            <a:p>
              <a:r>
                <a:rPr sz="2800" b="1" dirty="0">
                  <a:solidFill>
                    <a:schemeClr val="bg1"/>
                  </a:solidFill>
                  <a:ea typeface="Helvetica"/>
                  <a:cs typeface="Helvetica"/>
                  <a:sym typeface="Helvetica"/>
                </a:rPr>
                <a:t>Movement Probabilities</a:t>
              </a:r>
              <a:r>
                <a:rPr sz="2800" dirty="0">
                  <a:solidFill>
                    <a:schemeClr val="bg1"/>
                  </a:solidFill>
                </a:rPr>
                <a:t> </a:t>
              </a:r>
              <a:r>
                <a:rPr sz="2800" b="1" dirty="0">
                  <a:solidFill>
                    <a:schemeClr val="bg1"/>
                  </a:solidFill>
                  <a:ea typeface="Helvetica"/>
                  <a:cs typeface="Helvetica"/>
                  <a:sym typeface="Helvetica"/>
                </a:rPr>
                <a:t>(𝛹)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01750DA-43E0-254F-A61C-6383B0F8A9F7}"/>
                </a:ext>
              </a:extLst>
            </p:cNvPr>
            <p:cNvGrpSpPr/>
            <p:nvPr/>
          </p:nvGrpSpPr>
          <p:grpSpPr>
            <a:xfrm>
              <a:off x="7619971" y="2003011"/>
              <a:ext cx="2939907" cy="2373640"/>
              <a:chOff x="7413429" y="1843149"/>
              <a:chExt cx="2939907" cy="2373640"/>
            </a:xfrm>
          </p:grpSpPr>
          <p:sp>
            <p:nvSpPr>
              <p:cNvPr id="53" name="A➞E = (A➞C) × (C➞E)">
                <a:extLst>
                  <a:ext uri="{FF2B5EF4-FFF2-40B4-BE49-F238E27FC236}">
                    <a16:creationId xmlns:a16="http://schemas.microsoft.com/office/drawing/2014/main" id="{C3400A99-8DA4-EA44-9410-645C90384387}"/>
                  </a:ext>
                </a:extLst>
              </p:cNvPr>
              <p:cNvSpPr txBox="1"/>
              <p:nvPr/>
            </p:nvSpPr>
            <p:spPr>
              <a:xfrm>
                <a:off x="7413429" y="3770513"/>
                <a:ext cx="2939907" cy="44627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/>
              <a:p>
                <a:r>
                  <a:rPr sz="2400" dirty="0">
                    <a:solidFill>
                      <a:schemeClr val="bg1"/>
                    </a:solidFill>
                  </a:rPr>
                  <a:t>A➞E = (A➞C) × (C➞E)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31E0407-D1FC-1A44-8024-0118B68EA284}"/>
                  </a:ext>
                </a:extLst>
              </p:cNvPr>
              <p:cNvGrpSpPr/>
              <p:nvPr/>
            </p:nvGrpSpPr>
            <p:grpSpPr>
              <a:xfrm>
                <a:off x="8234808" y="1843149"/>
                <a:ext cx="1297150" cy="1938992"/>
                <a:chOff x="8234808" y="1843149"/>
                <a:chExt cx="1297150" cy="193899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7F28F32-386C-3B49-A0AC-6556B3654B62}"/>
                    </a:ext>
                  </a:extLst>
                </p:cNvPr>
                <p:cNvSpPr txBox="1"/>
                <p:nvPr/>
              </p:nvSpPr>
              <p:spPr>
                <a:xfrm>
                  <a:off x="8234808" y="1843149"/>
                  <a:ext cx="1297150" cy="1938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A		B</a:t>
                  </a:r>
                </a:p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A		C</a:t>
                  </a:r>
                </a:p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A		D</a:t>
                  </a:r>
                </a:p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A		</a:t>
                  </a:r>
                </a:p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C		E</a:t>
                  </a:r>
                </a:p>
              </p:txBody>
            </p:sp>
            <p:sp>
              <p:nvSpPr>
                <p:cNvPr id="57" name="Line">
                  <a:extLst>
                    <a:ext uri="{FF2B5EF4-FFF2-40B4-BE49-F238E27FC236}">
                      <a16:creationId xmlns:a16="http://schemas.microsoft.com/office/drawing/2014/main" id="{25B10E84-51BB-2A47-97AD-D8B24EDA330D}"/>
                    </a:ext>
                  </a:extLst>
                </p:cNvPr>
                <p:cNvSpPr/>
                <p:nvPr/>
              </p:nvSpPr>
              <p:spPr>
                <a:xfrm>
                  <a:off x="8607275" y="2092599"/>
                  <a:ext cx="482650" cy="1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Line">
                  <a:extLst>
                    <a:ext uri="{FF2B5EF4-FFF2-40B4-BE49-F238E27FC236}">
                      <a16:creationId xmlns:a16="http://schemas.microsoft.com/office/drawing/2014/main" id="{B77D15FB-02EE-D74D-AD08-A474A2805C4B}"/>
                    </a:ext>
                  </a:extLst>
                </p:cNvPr>
                <p:cNvSpPr/>
                <p:nvPr/>
              </p:nvSpPr>
              <p:spPr>
                <a:xfrm>
                  <a:off x="8607275" y="2440366"/>
                  <a:ext cx="482650" cy="1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Line">
                  <a:extLst>
                    <a:ext uri="{FF2B5EF4-FFF2-40B4-BE49-F238E27FC236}">
                      <a16:creationId xmlns:a16="http://schemas.microsoft.com/office/drawing/2014/main" id="{249C3F83-61F0-A345-8C4C-071964649484}"/>
                    </a:ext>
                  </a:extLst>
                </p:cNvPr>
                <p:cNvSpPr/>
                <p:nvPr/>
              </p:nvSpPr>
              <p:spPr>
                <a:xfrm>
                  <a:off x="8589844" y="2831782"/>
                  <a:ext cx="482650" cy="1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Line">
                  <a:extLst>
                    <a:ext uri="{FF2B5EF4-FFF2-40B4-BE49-F238E27FC236}">
                      <a16:creationId xmlns:a16="http://schemas.microsoft.com/office/drawing/2014/main" id="{DC6D2616-D586-4641-968B-B7B3F2C06F79}"/>
                    </a:ext>
                  </a:extLst>
                </p:cNvPr>
                <p:cNvSpPr/>
                <p:nvPr/>
              </p:nvSpPr>
              <p:spPr>
                <a:xfrm>
                  <a:off x="8607275" y="3197809"/>
                  <a:ext cx="482650" cy="1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Line">
                  <a:extLst>
                    <a:ext uri="{FF2B5EF4-FFF2-40B4-BE49-F238E27FC236}">
                      <a16:creationId xmlns:a16="http://schemas.microsoft.com/office/drawing/2014/main" id="{8D5E5574-7A65-FE41-8F92-8A383A88AF8F}"/>
                    </a:ext>
                  </a:extLst>
                </p:cNvPr>
                <p:cNvSpPr/>
                <p:nvPr/>
              </p:nvSpPr>
              <p:spPr>
                <a:xfrm>
                  <a:off x="8589844" y="3563835"/>
                  <a:ext cx="482650" cy="1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5B855977-BB8E-2048-9475-C45BFC998A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143601" y="3005017"/>
                  <a:ext cx="334680" cy="352142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59440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tx1">
                <a:lumMod val="85000"/>
                <a:lumOff val="1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odel">
            <a:extLst>
              <a:ext uri="{FF2B5EF4-FFF2-40B4-BE49-F238E27FC236}">
                <a16:creationId xmlns:a16="http://schemas.microsoft.com/office/drawing/2014/main" id="{28BDE609-EFF5-C949-A91A-8B7FF9110465}"/>
              </a:ext>
            </a:extLst>
          </p:cNvPr>
          <p:cNvSpPr txBox="1">
            <a:spLocks/>
          </p:cNvSpPr>
          <p:nvPr/>
        </p:nvSpPr>
        <p:spPr>
          <a:xfrm>
            <a:off x="1291045" y="47981"/>
            <a:ext cx="9609909" cy="1118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4800" b="1" dirty="0"/>
              <a:t>D</a:t>
            </a:r>
            <a:r>
              <a:rPr lang="en-US" sz="4800" dirty="0"/>
              <a:t>am </a:t>
            </a:r>
            <a:r>
              <a:rPr lang="en-US" sz="4800" b="1" dirty="0"/>
              <a:t>A</a:t>
            </a:r>
            <a:r>
              <a:rPr lang="en-US" sz="4800" dirty="0"/>
              <a:t>dult </a:t>
            </a:r>
            <a:r>
              <a:rPr lang="en-US" sz="4800" b="1" dirty="0"/>
              <a:t>B</a:t>
            </a:r>
            <a:r>
              <a:rPr lang="en-US" sz="4800" dirty="0"/>
              <a:t>ranch </a:t>
            </a:r>
            <a:r>
              <a:rPr lang="en-US" sz="4800" b="1" dirty="0"/>
              <a:t>O</a:t>
            </a:r>
            <a:r>
              <a:rPr lang="en-US" sz="4800" dirty="0"/>
              <a:t>ccupancy </a:t>
            </a:r>
            <a:r>
              <a:rPr lang="en-US" sz="4800" b="1" dirty="0"/>
              <a:t>M</a:t>
            </a:r>
            <a:r>
              <a:rPr lang="en-US" sz="4800" dirty="0"/>
              <a:t>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0283D-F788-2D4E-82EA-69B7232B846C}"/>
              </a:ext>
            </a:extLst>
          </p:cNvPr>
          <p:cNvGrpSpPr/>
          <p:nvPr/>
        </p:nvGrpSpPr>
        <p:grpSpPr>
          <a:xfrm>
            <a:off x="389552" y="1166425"/>
            <a:ext cx="4764754" cy="5378871"/>
            <a:chOff x="3524637" y="1134246"/>
            <a:chExt cx="4764754" cy="53788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C4FBC8-1946-6B40-97F6-48A2000DD39B}"/>
                </a:ext>
              </a:extLst>
            </p:cNvPr>
            <p:cNvSpPr txBox="1"/>
            <p:nvPr/>
          </p:nvSpPr>
          <p:spPr>
            <a:xfrm>
              <a:off x="4745942" y="4314207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4CE82F-97A7-F14B-91BF-7E1E4B9C4F73}"/>
                </a:ext>
              </a:extLst>
            </p:cNvPr>
            <p:cNvSpPr txBox="1"/>
            <p:nvPr/>
          </p:nvSpPr>
          <p:spPr>
            <a:xfrm>
              <a:off x="4588439" y="2485992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1E435D-AD69-974A-8532-A3F869BE22B9}"/>
                </a:ext>
              </a:extLst>
            </p:cNvPr>
            <p:cNvSpPr txBox="1"/>
            <p:nvPr/>
          </p:nvSpPr>
          <p:spPr>
            <a:xfrm>
              <a:off x="5869392" y="2335640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9A43E9-1E66-6B4D-9E18-12891A4136F6}"/>
                </a:ext>
              </a:extLst>
            </p:cNvPr>
            <p:cNvSpPr txBox="1"/>
            <p:nvPr/>
          </p:nvSpPr>
          <p:spPr>
            <a:xfrm>
              <a:off x="7792519" y="4051707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0B7355-2B47-6248-9EDF-90DD83709BF1}"/>
                </a:ext>
              </a:extLst>
            </p:cNvPr>
            <p:cNvSpPr txBox="1"/>
            <p:nvPr/>
          </p:nvSpPr>
          <p:spPr>
            <a:xfrm>
              <a:off x="5455593" y="1134246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FC6379D-FBDB-EB40-AE9E-E25AFCFC3CB6}"/>
                </a:ext>
              </a:extLst>
            </p:cNvPr>
            <p:cNvGrpSpPr/>
            <p:nvPr/>
          </p:nvGrpSpPr>
          <p:grpSpPr>
            <a:xfrm>
              <a:off x="3524637" y="1250486"/>
              <a:ext cx="4460049" cy="5262631"/>
              <a:chOff x="3524637" y="1250486"/>
              <a:chExt cx="4460049" cy="5262631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140DEAB-14A0-264F-8D32-141F612779F0}"/>
                  </a:ext>
                </a:extLst>
              </p:cNvPr>
              <p:cNvCxnSpPr>
                <a:stCxn id="194" idx="0"/>
                <a:endCxn id="4" idx="1"/>
              </p:cNvCxnSpPr>
              <p:nvPr/>
            </p:nvCxnSpPr>
            <p:spPr>
              <a:xfrm>
                <a:off x="5569375" y="4707813"/>
                <a:ext cx="1262499" cy="132862"/>
              </a:xfrm>
              <a:prstGeom prst="straightConnector1">
                <a:avLst/>
              </a:prstGeom>
              <a:ln w="53975">
                <a:solidFill>
                  <a:srgbClr val="00FFFB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3129A38-7898-CB46-93A9-96F3F71B823C}"/>
                  </a:ext>
                </a:extLst>
              </p:cNvPr>
              <p:cNvGrpSpPr/>
              <p:nvPr/>
            </p:nvGrpSpPr>
            <p:grpSpPr>
              <a:xfrm>
                <a:off x="3524637" y="1250486"/>
                <a:ext cx="4460049" cy="5262631"/>
                <a:chOff x="3524637" y="1250486"/>
                <a:chExt cx="4460049" cy="5262631"/>
              </a:xfrm>
            </p:grpSpPr>
            <p:grpSp>
              <p:nvGrpSpPr>
                <p:cNvPr id="193" name="Group"/>
                <p:cNvGrpSpPr/>
                <p:nvPr/>
              </p:nvGrpSpPr>
              <p:grpSpPr>
                <a:xfrm>
                  <a:off x="3524637" y="1250486"/>
                  <a:ext cx="4460049" cy="5262631"/>
                  <a:chOff x="0" y="0"/>
                  <a:chExt cx="6343177" cy="7484627"/>
                </a:xfrm>
              </p:grpSpPr>
              <p:sp>
                <p:nvSpPr>
                  <p:cNvPr id="190" name="Line"/>
                  <p:cNvSpPr/>
                  <p:nvPr/>
                </p:nvSpPr>
                <p:spPr>
                  <a:xfrm>
                    <a:off x="0" y="2322537"/>
                    <a:ext cx="3166241" cy="516209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875" h="21600" extrusionOk="0">
                        <a:moveTo>
                          <a:pt x="61" y="21600"/>
                        </a:moveTo>
                        <a:cubicBezTo>
                          <a:pt x="-256" y="19878"/>
                          <a:pt x="685" y="18159"/>
                          <a:pt x="2591" y="16978"/>
                        </a:cubicBezTo>
                        <a:cubicBezTo>
                          <a:pt x="5811" y="14982"/>
                          <a:pt x="10685" y="15064"/>
                          <a:pt x="14337" y="13557"/>
                        </a:cubicBezTo>
                        <a:cubicBezTo>
                          <a:pt x="16850" y="12521"/>
                          <a:pt x="18605" y="10831"/>
                          <a:pt x="19168" y="8891"/>
                        </a:cubicBezTo>
                        <a:cubicBezTo>
                          <a:pt x="21344" y="5961"/>
                          <a:pt x="18240" y="2512"/>
                          <a:pt x="13338" y="2413"/>
                        </a:cubicBezTo>
                        <a:cubicBezTo>
                          <a:pt x="10237" y="2350"/>
                          <a:pt x="7445" y="3915"/>
                          <a:pt x="4388" y="3533"/>
                        </a:cubicBezTo>
                        <a:cubicBezTo>
                          <a:pt x="1862" y="3217"/>
                          <a:pt x="63" y="1714"/>
                          <a:pt x="165" y="0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  <p:sp>
                <p:nvSpPr>
                  <p:cNvPr id="191" name="Line"/>
                  <p:cNvSpPr/>
                  <p:nvPr/>
                </p:nvSpPr>
                <p:spPr>
                  <a:xfrm>
                    <a:off x="3385968" y="3334873"/>
                    <a:ext cx="2957210" cy="72709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9212" extrusionOk="0">
                        <a:moveTo>
                          <a:pt x="0" y="3088"/>
                        </a:moveTo>
                        <a:cubicBezTo>
                          <a:pt x="2182" y="-1701"/>
                          <a:pt x="4967" y="-851"/>
                          <a:pt x="6899" y="5162"/>
                        </a:cubicBezTo>
                        <a:cubicBezTo>
                          <a:pt x="8481" y="10087"/>
                          <a:pt x="9461" y="18434"/>
                          <a:pt x="11604" y="19160"/>
                        </a:cubicBezTo>
                        <a:cubicBezTo>
                          <a:pt x="13787" y="19899"/>
                          <a:pt x="15180" y="12716"/>
                          <a:pt x="16762" y="8055"/>
                        </a:cubicBezTo>
                        <a:cubicBezTo>
                          <a:pt x="18143" y="3991"/>
                          <a:pt x="19827" y="1507"/>
                          <a:pt x="21600" y="955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  <p:sp>
                <p:nvSpPr>
                  <p:cNvPr id="192" name="Line"/>
                  <p:cNvSpPr/>
                  <p:nvPr/>
                </p:nvSpPr>
                <p:spPr>
                  <a:xfrm>
                    <a:off x="3168432" y="0"/>
                    <a:ext cx="1354302" cy="41130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117" h="21600" extrusionOk="0">
                        <a:moveTo>
                          <a:pt x="0" y="21600"/>
                        </a:moveTo>
                        <a:cubicBezTo>
                          <a:pt x="-12" y="19731"/>
                          <a:pt x="2239" y="17954"/>
                          <a:pt x="6159" y="16712"/>
                        </a:cubicBezTo>
                        <a:cubicBezTo>
                          <a:pt x="10697" y="15275"/>
                          <a:pt x="17421" y="14556"/>
                          <a:pt x="19504" y="12479"/>
                        </a:cubicBezTo>
                        <a:cubicBezTo>
                          <a:pt x="21588" y="10401"/>
                          <a:pt x="17991" y="8362"/>
                          <a:pt x="14277" y="6622"/>
                        </a:cubicBezTo>
                        <a:cubicBezTo>
                          <a:pt x="12092" y="5599"/>
                          <a:pt x="9823" y="4543"/>
                          <a:pt x="9687" y="3287"/>
                        </a:cubicBezTo>
                        <a:cubicBezTo>
                          <a:pt x="9510" y="1669"/>
                          <a:pt x="12789" y="248"/>
                          <a:pt x="17360" y="0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</p:grpSp>
            <p:sp>
              <p:nvSpPr>
                <p:cNvPr id="194" name="Rectangle"/>
                <p:cNvSpPr/>
                <p:nvPr/>
              </p:nvSpPr>
              <p:spPr>
                <a:xfrm rot="1130398">
                  <a:off x="5115142" y="4700266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2">
                        <a:hueOff val="-1101185"/>
                        <a:satOff val="4910"/>
                        <a:lumOff val="-14610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5" name="Rectangle"/>
                <p:cNvSpPr/>
                <p:nvPr/>
              </p:nvSpPr>
              <p:spPr>
                <a:xfrm rot="16718016">
                  <a:off x="4585631" y="3193514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6" name="Rectangle"/>
                <p:cNvSpPr/>
                <p:nvPr/>
              </p:nvSpPr>
              <p:spPr>
                <a:xfrm rot="1468486">
                  <a:off x="6209361" y="2879328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7" name="Rectangle"/>
                <p:cNvSpPr/>
                <p:nvPr/>
              </p:nvSpPr>
              <p:spPr>
                <a:xfrm rot="1468486">
                  <a:off x="5845484" y="1372577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8" name="Rectangle"/>
                <p:cNvSpPr/>
                <p:nvPr/>
              </p:nvSpPr>
              <p:spPr>
                <a:xfrm rot="3971144">
                  <a:off x="7220763" y="3592589"/>
                  <a:ext cx="817494" cy="281708"/>
                </a:xfrm>
                <a:prstGeom prst="rect">
                  <a:avLst/>
                </a:prstGeom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207" name="Fish"/>
                <p:cNvSpPr/>
                <p:nvPr/>
              </p:nvSpPr>
              <p:spPr>
                <a:xfrm rot="20552692">
                  <a:off x="3772666" y="5691775"/>
                  <a:ext cx="1404675" cy="5390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2" h="21038" extrusionOk="0">
                      <a:moveTo>
                        <a:pt x="11235" y="8"/>
                      </a:moveTo>
                      <a:cubicBezTo>
                        <a:pt x="11182" y="31"/>
                        <a:pt x="11132" y="99"/>
                        <a:pt x="11094" y="209"/>
                      </a:cubicBezTo>
                      <a:cubicBezTo>
                        <a:pt x="10679" y="1433"/>
                        <a:pt x="9369" y="5276"/>
                        <a:pt x="9198" y="5616"/>
                      </a:cubicBezTo>
                      <a:cubicBezTo>
                        <a:pt x="9095" y="5819"/>
                        <a:pt x="9509" y="6327"/>
                        <a:pt x="9944" y="6778"/>
                      </a:cubicBezTo>
                      <a:cubicBezTo>
                        <a:pt x="6449" y="8307"/>
                        <a:pt x="4876" y="10664"/>
                        <a:pt x="3123" y="8573"/>
                      </a:cubicBezTo>
                      <a:cubicBezTo>
                        <a:pt x="1881" y="7091"/>
                        <a:pt x="1092" y="5440"/>
                        <a:pt x="203" y="5778"/>
                      </a:cubicBezTo>
                      <a:cubicBezTo>
                        <a:pt x="240" y="8738"/>
                        <a:pt x="834" y="11471"/>
                        <a:pt x="834" y="11471"/>
                      </a:cubicBezTo>
                      <a:cubicBezTo>
                        <a:pt x="834" y="11471"/>
                        <a:pt x="95" y="14810"/>
                        <a:pt x="0" y="16937"/>
                      </a:cubicBezTo>
                      <a:cubicBezTo>
                        <a:pt x="1837" y="17082"/>
                        <a:pt x="3541" y="13698"/>
                        <a:pt x="4601" y="13988"/>
                      </a:cubicBezTo>
                      <a:cubicBezTo>
                        <a:pt x="4813" y="14046"/>
                        <a:pt x="5152" y="14222"/>
                        <a:pt x="5586" y="14467"/>
                      </a:cubicBezTo>
                      <a:cubicBezTo>
                        <a:pt x="5315" y="14882"/>
                        <a:pt x="5094" y="15004"/>
                        <a:pt x="4976" y="15039"/>
                      </a:cubicBezTo>
                      <a:cubicBezTo>
                        <a:pt x="4923" y="15055"/>
                        <a:pt x="4879" y="15162"/>
                        <a:pt x="4876" y="15300"/>
                      </a:cubicBezTo>
                      <a:cubicBezTo>
                        <a:pt x="4846" y="16608"/>
                        <a:pt x="5056" y="18308"/>
                        <a:pt x="5160" y="19061"/>
                      </a:cubicBezTo>
                      <a:cubicBezTo>
                        <a:pt x="5195" y="19313"/>
                        <a:pt x="5293" y="19466"/>
                        <a:pt x="5396" y="19433"/>
                      </a:cubicBezTo>
                      <a:cubicBezTo>
                        <a:pt x="5637" y="19355"/>
                        <a:pt x="6464" y="18449"/>
                        <a:pt x="7100" y="17514"/>
                      </a:cubicBezTo>
                      <a:cubicBezTo>
                        <a:pt x="7943" y="16277"/>
                        <a:pt x="8861" y="16266"/>
                        <a:pt x="8861" y="16266"/>
                      </a:cubicBezTo>
                      <a:cubicBezTo>
                        <a:pt x="9327" y="16491"/>
                        <a:pt x="9806" y="16702"/>
                        <a:pt x="10291" y="16886"/>
                      </a:cubicBezTo>
                      <a:cubicBezTo>
                        <a:pt x="10140" y="18742"/>
                        <a:pt x="9464" y="21586"/>
                        <a:pt x="10262" y="20946"/>
                      </a:cubicBezTo>
                      <a:cubicBezTo>
                        <a:pt x="11145" y="20238"/>
                        <a:pt x="12134" y="18328"/>
                        <a:pt x="12550" y="17475"/>
                      </a:cubicBezTo>
                      <a:cubicBezTo>
                        <a:pt x="12769" y="17501"/>
                        <a:pt x="12984" y="17514"/>
                        <a:pt x="13196" y="17514"/>
                      </a:cubicBezTo>
                      <a:cubicBezTo>
                        <a:pt x="14021" y="17514"/>
                        <a:pt x="14952" y="17271"/>
                        <a:pt x="15883" y="16886"/>
                      </a:cubicBezTo>
                      <a:cubicBezTo>
                        <a:pt x="15916" y="17534"/>
                        <a:pt x="15950" y="18451"/>
                        <a:pt x="15941" y="19377"/>
                      </a:cubicBezTo>
                      <a:cubicBezTo>
                        <a:pt x="15937" y="19845"/>
                        <a:pt x="16148" y="20115"/>
                        <a:pt x="16293" y="19830"/>
                      </a:cubicBezTo>
                      <a:cubicBezTo>
                        <a:pt x="16847" y="18744"/>
                        <a:pt x="17302" y="16924"/>
                        <a:pt x="17495" y="16086"/>
                      </a:cubicBezTo>
                      <a:cubicBezTo>
                        <a:pt x="19657" y="14841"/>
                        <a:pt x="21472" y="13116"/>
                        <a:pt x="21472" y="12343"/>
                      </a:cubicBezTo>
                      <a:cubicBezTo>
                        <a:pt x="21472" y="12028"/>
                        <a:pt x="20941" y="12244"/>
                        <a:pt x="20941" y="12244"/>
                      </a:cubicBezTo>
                      <a:cubicBezTo>
                        <a:pt x="20941" y="12244"/>
                        <a:pt x="21600" y="11445"/>
                        <a:pt x="21433" y="10843"/>
                      </a:cubicBezTo>
                      <a:cubicBezTo>
                        <a:pt x="21121" y="9712"/>
                        <a:pt x="18460" y="5605"/>
                        <a:pt x="13846" y="5787"/>
                      </a:cubicBezTo>
                      <a:cubicBezTo>
                        <a:pt x="13671" y="5358"/>
                        <a:pt x="13372" y="4650"/>
                        <a:pt x="13079" y="3855"/>
                      </a:cubicBezTo>
                      <a:cubicBezTo>
                        <a:pt x="12562" y="2448"/>
                        <a:pt x="11708" y="539"/>
                        <a:pt x="11394" y="81"/>
                      </a:cubicBezTo>
                      <a:cubicBezTo>
                        <a:pt x="11344" y="9"/>
                        <a:pt x="11288" y="-14"/>
                        <a:pt x="11235" y="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42768"/>
                    </a:gs>
                    <a:gs pos="100000">
                      <a:srgbClr val="C3215D"/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>
                  <a:outerShdw blurRad="50800" dir="16527371" rotWithShape="0">
                    <a:srgbClr val="000000">
                      <a:alpha val="8000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</p:grp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569056C-E83C-AC41-878C-FA5974A37864}"/>
                  </a:ext>
                </a:extLst>
              </p:cNvPr>
              <p:cNvSpPr/>
              <p:nvPr/>
            </p:nvSpPr>
            <p:spPr>
              <a:xfrm>
                <a:off x="6831874" y="4574927"/>
                <a:ext cx="503733" cy="531496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B4FD4A1-5872-9E4B-B268-DA3E9CCCD016}"/>
              </a:ext>
            </a:extLst>
          </p:cNvPr>
          <p:cNvSpPr txBox="1"/>
          <p:nvPr/>
        </p:nvSpPr>
        <p:spPr>
          <a:xfrm>
            <a:off x="7014754" y="1248071"/>
            <a:ext cx="2856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Capture Histories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FB39FE-DDF1-294A-A785-D80546F5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440530"/>
              </p:ext>
            </p:extLst>
          </p:nvPr>
        </p:nvGraphicFramePr>
        <p:xfrm>
          <a:off x="5613851" y="2028917"/>
          <a:ext cx="5658543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28727">
                  <a:extLst>
                    <a:ext uri="{9D8B030D-6E8A-4147-A177-3AD203B41FA5}">
                      <a16:colId xmlns:a16="http://schemas.microsoft.com/office/drawing/2014/main" val="928152788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1390117783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2188318696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2545043753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3914005125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3171812389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3712469346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3710046502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3437706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01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08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707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374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427039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31C95D-C1D9-3044-974E-7F0B20183BC9}"/>
              </a:ext>
            </a:extLst>
          </p:cNvPr>
          <p:cNvSpPr/>
          <p:nvPr/>
        </p:nvSpPr>
        <p:spPr>
          <a:xfrm>
            <a:off x="5498103" y="3130739"/>
            <a:ext cx="5866583" cy="37663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4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E39A1-3003-D14B-8384-B9CA009E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619A-A30E-CF4E-ABEE-2A631923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681" y="160638"/>
            <a:ext cx="6425513" cy="6561438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Can use hatchery/wild tags together to estimate detection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Separately estimate movement probabilities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Potentially cost-effective compared to weirs and redd counts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Incorporates all uncertainty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Including in total escapement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Initial branches may have time-varying probabilities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Tagged fish may not be representative of run at large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Trap rate changes / shut down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Differential run timing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Escapement estimates on various spatial scales</a:t>
            </a:r>
          </a:p>
        </p:txBody>
      </p:sp>
    </p:spTree>
    <p:extLst>
      <p:ext uri="{BB962C8B-B14F-4D97-AF65-F5344CB8AC3E}">
        <p14:creationId xmlns:p14="http://schemas.microsoft.com/office/powerpoint/2010/main" val="182515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CF648-61AB-7541-A081-A4C16C1D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90" y="0"/>
            <a:ext cx="533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4BA41E-5285-8740-A43F-AA813B3B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811" y="0"/>
            <a:ext cx="5334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023E33A-4CA9-A242-842A-0888426410CC}"/>
              </a:ext>
            </a:extLst>
          </p:cNvPr>
          <p:cNvSpPr/>
          <p:nvPr/>
        </p:nvSpPr>
        <p:spPr>
          <a:xfrm rot="20161096">
            <a:off x="1482811" y="321276"/>
            <a:ext cx="1556951" cy="324982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3F6F4D-5110-1842-8324-C318D932C654}"/>
              </a:ext>
            </a:extLst>
          </p:cNvPr>
          <p:cNvSpPr/>
          <p:nvPr/>
        </p:nvSpPr>
        <p:spPr>
          <a:xfrm>
            <a:off x="7525265" y="1890584"/>
            <a:ext cx="902044" cy="46955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5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D69B-C8FB-164B-BA91-29BE67FD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Biological Summaries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83682-B143-6A4C-84C8-92057313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59" y="945291"/>
            <a:ext cx="9292281" cy="58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3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F7F5-E59B-E643-BB29-1A98D0F0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F6E3D-D5A8-8A40-86B5-930B51F0F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1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77C18-B952-FC4F-94CF-7AD1B895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315"/>
            <a:ext cx="10515600" cy="1325563"/>
          </a:xfrm>
        </p:spPr>
        <p:txBody>
          <a:bodyPr/>
          <a:lstStyle/>
          <a:p>
            <a:r>
              <a:rPr lang="en-US" dirty="0"/>
              <a:t>Comparison with Weirs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1B10A-7A26-D24C-B11C-60B80C1C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1440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77C18-B952-FC4F-94CF-7AD1B895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315"/>
            <a:ext cx="10515600" cy="1325563"/>
          </a:xfrm>
        </p:spPr>
        <p:txBody>
          <a:bodyPr/>
          <a:lstStyle/>
          <a:p>
            <a:r>
              <a:rPr lang="en-US" dirty="0"/>
              <a:t>Comparison with Weirs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831BB-7DBF-2340-A7D8-7F2F9AA7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7216"/>
            <a:ext cx="9951307" cy="59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74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433A-C91D-BF45-A01A-0AA54FFC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EC357-71EE-DD4A-9180-4B9D39B9D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8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CFBEF-04C4-B647-8F2A-6ACCB2F1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Objective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DDE6E-ABDC-3745-A628-858EF094C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Estimate number of adult salmon returning to various detection points using PIT tag observations</a:t>
            </a:r>
          </a:p>
        </p:txBody>
      </p:sp>
    </p:spTree>
    <p:extLst>
      <p:ext uri="{BB962C8B-B14F-4D97-AF65-F5344CB8AC3E}">
        <p14:creationId xmlns:p14="http://schemas.microsoft.com/office/powerpoint/2010/main" val="261991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4FC8-EB0D-4742-AFE6-CC66518F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Model Assumptions</a:t>
            </a:r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 descr="PIT tag antennas, double array">
            <a:extLst>
              <a:ext uri="{FF2B5EF4-FFF2-40B4-BE49-F238E27FC236}">
                <a16:creationId xmlns:a16="http://schemas.microsoft.com/office/drawing/2014/main" id="{67608A7D-E36E-5140-8E99-89CF213F0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54" y="2580505"/>
            <a:ext cx="5761245" cy="346222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Tags are representative of run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Need sufficient number</a:t>
            </a:r>
          </a:p>
          <a:p>
            <a:r>
              <a:rPr lang="en-US" sz="2400" dirty="0">
                <a:solidFill>
                  <a:schemeClr val="tx1"/>
                </a:solidFill>
              </a:rPr>
              <a:t>Double arrays are independent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Helps if there is an upstream detection site</a:t>
            </a:r>
          </a:p>
          <a:p>
            <a:r>
              <a:rPr lang="en-US" sz="2400" dirty="0">
                <a:solidFill>
                  <a:schemeClr val="tx1"/>
                </a:solidFill>
              </a:rPr>
              <a:t>Fish are on a one-way trip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Detection histories must be cleaned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Assume final detection is spawning location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Detection probability is averaged across run season</a:t>
            </a:r>
          </a:p>
        </p:txBody>
      </p:sp>
      <p:pic>
        <p:nvPicPr>
          <p:cNvPr id="10" name="Content Placeholder 9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7E6140C0-ED97-EC4B-8B20-12752CCDB9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812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38A9-3400-2640-887C-6F19A6B1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F23E4-0CBE-BB4A-A6EA-03E1845F5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4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3A102C-1D42-EE45-948B-931736567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33466"/>
              </p:ext>
            </p:extLst>
          </p:nvPr>
        </p:nvGraphicFramePr>
        <p:xfrm>
          <a:off x="1373794" y="1577714"/>
          <a:ext cx="819253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9330">
                  <a:extLst>
                    <a:ext uri="{9D8B030D-6E8A-4147-A177-3AD203B41FA5}">
                      <a16:colId xmlns:a16="http://schemas.microsoft.com/office/drawing/2014/main" val="21586006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31345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73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List of 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0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Biological data for each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36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Query detection histories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hlinkClick r:id="rId2"/>
                        </a:rPr>
                        <a:t>PTAGIS</a:t>
                      </a:r>
                      <a:r>
                        <a:rPr lang="en-US" sz="2400" dirty="0"/>
                        <a:t>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99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Clean detection histories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R - </a:t>
                      </a:r>
                      <a:r>
                        <a:rPr lang="en-US" sz="2400" dirty="0" err="1">
                          <a:hlinkClick r:id="rId3"/>
                        </a:rPr>
                        <a:t>PITcleanr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1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Review detection histories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Excel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Prep data for DABOM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 - </a:t>
                      </a:r>
                      <a:r>
                        <a:rPr lang="en-US" sz="2400" dirty="0" err="1">
                          <a:hlinkClick r:id="rId3"/>
                        </a:rPr>
                        <a:t>PITcleanr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31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Run DABOM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 – </a:t>
                      </a:r>
                      <a:r>
                        <a:rPr lang="en-US" sz="2400" dirty="0">
                          <a:hlinkClick r:id="rId4"/>
                        </a:rPr>
                        <a:t>DABOM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80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Estimate total abundance at Prosser 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 – </a:t>
                      </a:r>
                      <a:r>
                        <a:rPr lang="en-US" sz="2400" dirty="0">
                          <a:hlinkClick r:id="rId5"/>
                        </a:rPr>
                        <a:t>STADEM</a:t>
                      </a:r>
                      <a:r>
                        <a:rPr lang="en-US" sz="2400" dirty="0"/>
                        <a:t> or 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15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Combine movement and total abundance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 - </a:t>
                      </a:r>
                      <a:r>
                        <a:rPr lang="en-US" sz="2400" dirty="0">
                          <a:hlinkClick r:id="rId4"/>
                        </a:rPr>
                        <a:t>DABOM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8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Summarize biological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 - </a:t>
                      </a:r>
                      <a:r>
                        <a:rPr lang="en-US" sz="2400" dirty="0" err="1">
                          <a:hlinkClick r:id="rId3"/>
                        </a:rPr>
                        <a:t>PITcleanr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6164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17085F1-58E0-6648-B16A-617B4A50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0C7B2-45A1-A040-95AF-299C08BC0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882" y="2030900"/>
            <a:ext cx="1306735" cy="863582"/>
          </a:xfrm>
          <a:prstGeom prst="rect">
            <a:avLst/>
          </a:prstGeom>
        </p:spPr>
      </p:pic>
      <p:pic>
        <p:nvPicPr>
          <p:cNvPr id="5" name="Biomark_ABS_Logo.png" descr="Biomark_ABS_Logo.png">
            <a:extLst>
              <a:ext uri="{FF2B5EF4-FFF2-40B4-BE49-F238E27FC236}">
                <a16:creationId xmlns:a16="http://schemas.microsoft.com/office/drawing/2014/main" id="{0FB856E4-FA20-114F-8D16-C1E40647172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883" y="2956022"/>
            <a:ext cx="1436289" cy="863582"/>
          </a:xfrm>
          <a:prstGeom prst="rect">
            <a:avLst/>
          </a:prstGeom>
          <a:ln w="12700">
            <a:miter lim="400000"/>
          </a:ln>
          <a:effectLst>
            <a:outerShdw blurRad="127000" dist="635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3FCBFE-641E-D845-B21C-EA70767E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4164" y="3856675"/>
            <a:ext cx="772482" cy="510510"/>
          </a:xfrm>
          <a:prstGeom prst="rect">
            <a:avLst/>
          </a:prstGeom>
        </p:spPr>
      </p:pic>
      <p:pic>
        <p:nvPicPr>
          <p:cNvPr id="9" name="Biomark_ABS_Logo.png" descr="Biomark_ABS_Logo.png">
            <a:extLst>
              <a:ext uri="{FF2B5EF4-FFF2-40B4-BE49-F238E27FC236}">
                <a16:creationId xmlns:a16="http://schemas.microsoft.com/office/drawing/2014/main" id="{7C920D11-2695-7A42-86E7-20BDBB953A9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883" y="4386837"/>
            <a:ext cx="1325227" cy="796805"/>
          </a:xfrm>
          <a:prstGeom prst="rect">
            <a:avLst/>
          </a:prstGeom>
          <a:ln w="12700">
            <a:miter lim="400000"/>
          </a:ln>
          <a:effectLst>
            <a:outerShdw blurRad="127000" dist="635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0" name="Biomark_ABS_Logo.png" descr="Biomark_ABS_Logo.png">
            <a:extLst>
              <a:ext uri="{FF2B5EF4-FFF2-40B4-BE49-F238E27FC236}">
                <a16:creationId xmlns:a16="http://schemas.microsoft.com/office/drawing/2014/main" id="{CD552F60-65FB-EE4E-A9AD-CE5D3BE0242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882" y="5807598"/>
            <a:ext cx="1325227" cy="796805"/>
          </a:xfrm>
          <a:prstGeom prst="rect">
            <a:avLst/>
          </a:prstGeom>
          <a:ln w="12700">
            <a:miter lim="400000"/>
          </a:ln>
          <a:effectLst>
            <a:outerShdw blurRad="127000" dist="635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1" name="Biomark_ABS_Logo.png" descr="Biomark_ABS_Logo.png">
            <a:extLst>
              <a:ext uri="{FF2B5EF4-FFF2-40B4-BE49-F238E27FC236}">
                <a16:creationId xmlns:a16="http://schemas.microsoft.com/office/drawing/2014/main" id="{4D2B878B-AD50-884D-8EAE-29829E545E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576" y="5227059"/>
            <a:ext cx="871198" cy="523816"/>
          </a:xfrm>
          <a:prstGeom prst="rect">
            <a:avLst/>
          </a:prstGeom>
          <a:ln w="12700">
            <a:miter lim="400000"/>
          </a:ln>
          <a:effectLst>
            <a:outerShdw blurRad="127000" dist="635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329C8-A0CA-3048-9E69-5657D2A18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882" y="5240365"/>
            <a:ext cx="772482" cy="5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85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2C21-AB09-F142-BE63-E6D19811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Yakima 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F35D8-95A1-7643-8508-10E1242E0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20" y="1825625"/>
            <a:ext cx="10875380" cy="4667246"/>
          </a:xfrm>
        </p:spPr>
        <p:txBody>
          <a:bodyPr>
            <a:normAutofit/>
          </a:bodyPr>
          <a:lstStyle/>
          <a:p>
            <a:r>
              <a:rPr lang="en-US" dirty="0"/>
              <a:t>How does the tagging operation work?</a:t>
            </a:r>
          </a:p>
          <a:p>
            <a:pPr lvl="1"/>
            <a:r>
              <a:rPr lang="en-US" dirty="0"/>
              <a:t>How consistent is it throughout the season?</a:t>
            </a:r>
          </a:p>
          <a:p>
            <a:pPr lvl="1"/>
            <a:r>
              <a:rPr lang="en-US" dirty="0"/>
              <a:t>What dates at Prosser constitute each return year?</a:t>
            </a:r>
          </a:p>
          <a:p>
            <a:r>
              <a:rPr lang="en-US" dirty="0"/>
              <a:t>How shall we generate abundance estimate at Prosser?</a:t>
            </a:r>
          </a:p>
          <a:p>
            <a:pPr lvl="1"/>
            <a:r>
              <a:rPr lang="en-US" dirty="0"/>
              <a:t>Or is there a better location within the system to get an abundance estimate?</a:t>
            </a:r>
          </a:p>
          <a:p>
            <a:r>
              <a:rPr lang="en-US" dirty="0"/>
              <a:t>What kind of biological data is available for each fish, other than origin? </a:t>
            </a:r>
          </a:p>
          <a:p>
            <a:r>
              <a:rPr lang="en-US" dirty="0"/>
              <a:t>What years would you like estimates for?</a:t>
            </a:r>
          </a:p>
          <a:p>
            <a:r>
              <a:rPr lang="en-US" dirty="0"/>
              <a:t>Is there a date after which detections shouldn’t count toward spawning locations? I.e. they must be </a:t>
            </a:r>
            <a:r>
              <a:rPr lang="en-US" dirty="0" err="1"/>
              <a:t>kelts</a:t>
            </a:r>
            <a:r>
              <a:rPr lang="en-US" dirty="0"/>
              <a:t> at that point?</a:t>
            </a:r>
          </a:p>
        </p:txBody>
      </p:sp>
    </p:spTree>
    <p:extLst>
      <p:ext uri="{BB962C8B-B14F-4D97-AF65-F5344CB8AC3E}">
        <p14:creationId xmlns:p14="http://schemas.microsoft.com/office/powerpoint/2010/main" val="2422422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C610-CCA4-0E41-AE19-9B641B5A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Still accurate?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A8EB-2752-944A-8C00-E510CCE74C97}"/>
              </a:ext>
            </a:extLst>
          </p:cNvPr>
          <p:cNvSpPr txBox="1"/>
          <p:nvPr/>
        </p:nvSpPr>
        <p:spPr>
          <a:xfrm>
            <a:off x="8202589" y="1498652"/>
            <a:ext cx="38929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Sites not on PTAGIS: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TTN: isn’t operating yet, right? When will it be online?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MR+: not a site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Do you have list of tags detected in Marion drain?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TEAN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But do see NFTEAN, TEANAR, TEANMF, TEANWF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Any other PTAGIS detection codes that should be combined with any of these sites? (ROZ? SUN?)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Which ones are single arrays or weirs?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196A50-AEED-D34B-87E9-1AB6103FCD9E}"/>
              </a:ext>
            </a:extLst>
          </p:cNvPr>
          <p:cNvGrpSpPr/>
          <p:nvPr/>
        </p:nvGrpSpPr>
        <p:grpSpPr>
          <a:xfrm>
            <a:off x="92597" y="1498652"/>
            <a:ext cx="8113853" cy="5155253"/>
            <a:chOff x="92598" y="977791"/>
            <a:chExt cx="8113853" cy="51552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E218AF-888A-674B-87E1-69D499F9F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26" r="7443"/>
            <a:stretch/>
          </p:blipFill>
          <p:spPr>
            <a:xfrm>
              <a:off x="92598" y="977791"/>
              <a:ext cx="8113853" cy="515525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D78FE4-F44D-6D4F-B8D2-730384147FE3}"/>
                </a:ext>
              </a:extLst>
            </p:cNvPr>
            <p:cNvSpPr/>
            <p:nvPr/>
          </p:nvSpPr>
          <p:spPr>
            <a:xfrm>
              <a:off x="4745620" y="2446239"/>
              <a:ext cx="289367" cy="28538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AEF49E-F5F5-9841-AE26-C57CC2F2F1A4}"/>
                </a:ext>
              </a:extLst>
            </p:cNvPr>
            <p:cNvSpPr/>
            <p:nvPr/>
          </p:nvSpPr>
          <p:spPr>
            <a:xfrm>
              <a:off x="2000490" y="2818559"/>
              <a:ext cx="289367" cy="2853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6BC42D-E10D-4F40-81F2-A9FC89B22E40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4890304" y="2303354"/>
              <a:ext cx="168797" cy="142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F0E996-98A6-1F4C-B0E4-6938FDCB4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475" y="3103945"/>
              <a:ext cx="198698" cy="2549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988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hqprint">
            <a:alphaModFix amt="9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6C3E6-A139-E74F-A796-E000377048C1}"/>
              </a:ext>
            </a:extLst>
          </p:cNvPr>
          <p:cNvSpPr txBox="1"/>
          <p:nvPr/>
        </p:nvSpPr>
        <p:spPr>
          <a:xfrm>
            <a:off x="3943273" y="5313406"/>
            <a:ext cx="4033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0711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706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alphaModFix amt="4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E34CA7-6D63-3E41-ADC2-343E939AF48B}"/>
              </a:ext>
            </a:extLst>
          </p:cNvPr>
          <p:cNvSpPr/>
          <p:nvPr/>
        </p:nvSpPr>
        <p:spPr>
          <a:xfrm>
            <a:off x="2044995" y="1116419"/>
            <a:ext cx="1286540" cy="1073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 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4D5D-824C-3B43-899B-424BBAC51FAD}"/>
              </a:ext>
            </a:extLst>
          </p:cNvPr>
          <p:cNvSpPr txBox="1"/>
          <p:nvPr/>
        </p:nvSpPr>
        <p:spPr>
          <a:xfrm>
            <a:off x="1707389" y="617116"/>
            <a:ext cx="196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Sources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5B7221-B46E-034E-B561-7AD62F86E884}"/>
              </a:ext>
            </a:extLst>
          </p:cNvPr>
          <p:cNvSpPr/>
          <p:nvPr/>
        </p:nvSpPr>
        <p:spPr>
          <a:xfrm>
            <a:off x="2044995" y="3344199"/>
            <a:ext cx="1286540" cy="1073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 Tags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7E7725-B046-8544-8FD3-7A6C53B7526E}"/>
              </a:ext>
            </a:extLst>
          </p:cNvPr>
          <p:cNvSpPr/>
          <p:nvPr/>
        </p:nvSpPr>
        <p:spPr>
          <a:xfrm>
            <a:off x="1986951" y="5571979"/>
            <a:ext cx="1286540" cy="1073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 Trap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717D14-4255-6A4A-8A61-0E79F431B1B7}"/>
              </a:ext>
            </a:extLst>
          </p:cNvPr>
          <p:cNvSpPr/>
          <p:nvPr/>
        </p:nvSpPr>
        <p:spPr>
          <a:xfrm>
            <a:off x="4221404" y="2270311"/>
            <a:ext cx="1286540" cy="10738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Night Passage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4E9D33-DB57-8445-BDE8-F459DA1C0A84}"/>
              </a:ext>
            </a:extLst>
          </p:cNvPr>
          <p:cNvSpPr/>
          <p:nvPr/>
        </p:nvSpPr>
        <p:spPr>
          <a:xfrm>
            <a:off x="4221404" y="4418087"/>
            <a:ext cx="1286540" cy="10738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Trap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794C75-DC13-9243-B07E-7437C8A60264}"/>
              </a:ext>
            </a:extLst>
          </p:cNvPr>
          <p:cNvSpPr/>
          <p:nvPr/>
        </p:nvSpPr>
        <p:spPr>
          <a:xfrm>
            <a:off x="6040788" y="3344199"/>
            <a:ext cx="1447132" cy="107388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Escapement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6D6E90-07CF-E945-8D9F-97FC06761A34}"/>
              </a:ext>
            </a:extLst>
          </p:cNvPr>
          <p:cNvSpPr/>
          <p:nvPr/>
        </p:nvSpPr>
        <p:spPr>
          <a:xfrm>
            <a:off x="5968924" y="1116419"/>
            <a:ext cx="1518996" cy="10738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Re-ascension Rate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7069EC-EDAC-0E4E-801C-99F004BF9C36}"/>
              </a:ext>
            </a:extLst>
          </p:cNvPr>
          <p:cNvSpPr/>
          <p:nvPr/>
        </p:nvSpPr>
        <p:spPr>
          <a:xfrm>
            <a:off x="6684058" y="5552935"/>
            <a:ext cx="1447132" cy="10738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 Proportions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156D3E5-8047-F144-9EBC-866A6AB162CC}"/>
              </a:ext>
            </a:extLst>
          </p:cNvPr>
          <p:cNvSpPr/>
          <p:nvPr/>
        </p:nvSpPr>
        <p:spPr>
          <a:xfrm>
            <a:off x="7635908" y="2190307"/>
            <a:ext cx="1447132" cy="107388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Unique Escapement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6C931A-2215-E047-9CB6-92FA061811B2}"/>
              </a:ext>
            </a:extLst>
          </p:cNvPr>
          <p:cNvSpPr/>
          <p:nvPr/>
        </p:nvSpPr>
        <p:spPr>
          <a:xfrm>
            <a:off x="8696961" y="3881143"/>
            <a:ext cx="1683093" cy="1294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Unique </a:t>
            </a:r>
          </a:p>
          <a:p>
            <a:pPr algn="ctr"/>
            <a:r>
              <a:rPr lang="en-US" dirty="0"/>
              <a:t>Wild, Hatchery, HNC Escapement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E7A9763-B2A2-AB49-84B0-0732B2456AD2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rot="5400000" flipH="1" flipV="1">
            <a:off x="3186362" y="2309159"/>
            <a:ext cx="536944" cy="1533139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9B27837D-E41C-9043-8262-D302DE4426FD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16200000" flipH="1">
            <a:off x="3186362" y="3919990"/>
            <a:ext cx="536944" cy="1533139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A60C36D-0F56-3442-A8E7-E1510FB675D5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331536" y="1653363"/>
            <a:ext cx="3432819" cy="1690836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F839348-570E-0F4E-B5F2-295F48464147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507944" y="2807255"/>
            <a:ext cx="1256410" cy="536944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74966BA-116F-4349-AADF-4687C5168DFD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3273492" y="4418087"/>
            <a:ext cx="3490863" cy="1690836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E718694-E65B-D440-868C-7245C7CB182E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5507944" y="4418087"/>
            <a:ext cx="1256410" cy="536944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EA314B8-F2D3-394C-ADE2-3D1BDF33CF4C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7487920" y="3264195"/>
            <a:ext cx="871554" cy="616948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CCFBD0D-CA91-2D40-A0E0-9D07B4000CE3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>
            <a:off x="7487920" y="1653363"/>
            <a:ext cx="871554" cy="536944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7CCF31F-670C-D848-BE80-39FC3555898D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3273492" y="6089879"/>
            <a:ext cx="3410567" cy="1904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7022EB93-F02E-F541-944A-3E97F64FABB0}"/>
              </a:ext>
            </a:extLst>
          </p:cNvPr>
          <p:cNvCxnSpPr>
            <a:cxnSpLocks/>
            <a:stCxn id="12" idx="3"/>
            <a:endCxn id="14" idx="2"/>
          </p:cNvCxnSpPr>
          <p:nvPr/>
        </p:nvCxnSpPr>
        <p:spPr>
          <a:xfrm flipV="1">
            <a:off x="8131191" y="5175479"/>
            <a:ext cx="1407317" cy="914400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B5A1C06-F10A-124D-9040-FC54A47ECD1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9083041" y="2727251"/>
            <a:ext cx="455467" cy="1153892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AF5A64D1-8102-FF43-ADB2-1AA41BF26ED3}"/>
              </a:ext>
            </a:extLst>
          </p:cNvPr>
          <p:cNvCxnSpPr>
            <a:cxnSpLocks/>
            <a:stCxn id="6" idx="0"/>
            <a:endCxn id="11" idx="1"/>
          </p:cNvCxnSpPr>
          <p:nvPr/>
        </p:nvCxnSpPr>
        <p:spPr>
          <a:xfrm rot="5400000" flipH="1" flipV="1">
            <a:off x="3483176" y="858453"/>
            <a:ext cx="1690836" cy="3280659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7E953D4-C156-F046-8624-BC2853022E21}"/>
              </a:ext>
            </a:extLst>
          </p:cNvPr>
          <p:cNvSpPr txBox="1"/>
          <p:nvPr/>
        </p:nvSpPr>
        <p:spPr>
          <a:xfrm>
            <a:off x="4255387" y="78507"/>
            <a:ext cx="6107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Unique Wild Escapement</a:t>
            </a:r>
          </a:p>
        </p:txBody>
      </p:sp>
    </p:spTree>
    <p:extLst>
      <p:ext uri="{BB962C8B-B14F-4D97-AF65-F5344CB8AC3E}">
        <p14:creationId xmlns:p14="http://schemas.microsoft.com/office/powerpoint/2010/main" val="55218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D671-EFC4-C441-94AD-2775788FD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Outline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9D9B4-CDE5-0B4C-BCC1-77BC675A5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Data Requirements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Model Structure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Validation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Model Assumptions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Instructions</a:t>
            </a:r>
          </a:p>
        </p:txBody>
      </p:sp>
      <p:pic>
        <p:nvPicPr>
          <p:cNvPr id="6" name="Picture Placeholder 5" descr="A picture containing indoor, food, table, dog&#10;&#10;Description automatically generated">
            <a:extLst>
              <a:ext uri="{FF2B5EF4-FFF2-40B4-BE49-F238E27FC236}">
                <a16:creationId xmlns:a16="http://schemas.microsoft.com/office/drawing/2014/main" id="{73EEE997-FE82-FB40-BDAB-40E43713C9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273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FE5D-EEAB-9F43-92DD-833873AB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D4D2-589B-A741-8287-9D4BDF193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1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F2CD6-680B-E343-9E8F-6D9DFC4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Necessary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D83BB-BDA0-A547-AB2D-CE8727FD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PIT-tagged fish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Random and representative sample of adult returns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~ 5-15% of the run?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Biological data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Detections of tags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Estimate of abundance somewhere within system</a:t>
            </a:r>
          </a:p>
        </p:txBody>
      </p:sp>
    </p:spTree>
    <p:extLst>
      <p:ext uri="{BB962C8B-B14F-4D97-AF65-F5344CB8AC3E}">
        <p14:creationId xmlns:p14="http://schemas.microsoft.com/office/powerpoint/2010/main" val="35773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80D43B36-5273-8849-AC2E-55A7875986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11" name="Picture 10" descr="A picture containing person, man, water, holding&#10;&#10;Description automatically generated">
            <a:extLst>
              <a:ext uri="{FF2B5EF4-FFF2-40B4-BE49-F238E27FC236}">
                <a16:creationId xmlns:a16="http://schemas.microsoft.com/office/drawing/2014/main" id="{40904FBE-5ACD-774C-A190-A2D3BEBEE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16" name="Picture 15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5F6513EF-7EAD-9343-8A60-9D1D3AB666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F4895A-25A1-C547-90B7-00438130DA10}"/>
              </a:ext>
            </a:extLst>
          </p:cNvPr>
          <p:cNvSpPr txBox="1"/>
          <p:nvPr/>
        </p:nvSpPr>
        <p:spPr>
          <a:xfrm>
            <a:off x="767271" y="6221701"/>
            <a:ext cx="3116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 the fish trap,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BE5B5-3736-CB47-B207-C4E1CB3B14F4}"/>
              </a:ext>
            </a:extLst>
          </p:cNvPr>
          <p:cNvSpPr txBox="1"/>
          <p:nvPr/>
        </p:nvSpPr>
        <p:spPr>
          <a:xfrm>
            <a:off x="8208995" y="277183"/>
            <a:ext cx="330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Fish are PIT tagged…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933F6E-2178-A34A-89FC-CE834D31F826}"/>
              </a:ext>
            </a:extLst>
          </p:cNvPr>
          <p:cNvSpPr txBox="1"/>
          <p:nvPr/>
        </p:nvSpPr>
        <p:spPr>
          <a:xfrm>
            <a:off x="7908330" y="3835026"/>
            <a:ext cx="3909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And re-sighted upstream</a:t>
            </a:r>
          </a:p>
        </p:txBody>
      </p:sp>
    </p:spTree>
    <p:extLst>
      <p:ext uri="{BB962C8B-B14F-4D97-AF65-F5344CB8AC3E}">
        <p14:creationId xmlns:p14="http://schemas.microsoft.com/office/powerpoint/2010/main" val="289648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rrow"/>
          <p:cNvSpPr/>
          <p:nvPr/>
        </p:nvSpPr>
        <p:spPr>
          <a:xfrm>
            <a:off x="5631809" y="3190875"/>
            <a:ext cx="899809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3175"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547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FC476-0E0F-2344-B581-3D82E06F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379" y="0"/>
            <a:ext cx="533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85E012-1423-3144-B18B-C8833AFE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380" y="0"/>
            <a:ext cx="523662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595700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07D4-9059-1245-89D2-2900234A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9833B-945A-074B-AEC0-EF30F729F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9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tx1">
                <a:lumMod val="85000"/>
                <a:lumOff val="1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"/>
          <p:cNvGrpSpPr/>
          <p:nvPr/>
        </p:nvGrpSpPr>
        <p:grpSpPr>
          <a:xfrm>
            <a:off x="2403565" y="1215891"/>
            <a:ext cx="8020595" cy="5297226"/>
            <a:chOff x="-628397" y="608916"/>
            <a:chExt cx="11407066" cy="7533830"/>
          </a:xfrm>
        </p:grpSpPr>
        <p:grpSp>
          <p:nvGrpSpPr>
            <p:cNvPr id="193" name="Group"/>
            <p:cNvGrpSpPr/>
            <p:nvPr/>
          </p:nvGrpSpPr>
          <p:grpSpPr>
            <a:xfrm>
              <a:off x="966016" y="658118"/>
              <a:ext cx="6343179" cy="7484628"/>
              <a:chOff x="0" y="0"/>
              <a:chExt cx="6343177" cy="7484627"/>
            </a:xfrm>
          </p:grpSpPr>
          <p:sp>
            <p:nvSpPr>
              <p:cNvPr id="190" name="Line"/>
              <p:cNvSpPr/>
              <p:nvPr/>
            </p:nvSpPr>
            <p:spPr>
              <a:xfrm>
                <a:off x="0" y="2322537"/>
                <a:ext cx="3166241" cy="5162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75" h="21600" extrusionOk="0">
                    <a:moveTo>
                      <a:pt x="61" y="21600"/>
                    </a:moveTo>
                    <a:cubicBezTo>
                      <a:pt x="-256" y="19878"/>
                      <a:pt x="685" y="18159"/>
                      <a:pt x="2591" y="16978"/>
                    </a:cubicBezTo>
                    <a:cubicBezTo>
                      <a:pt x="5811" y="14982"/>
                      <a:pt x="10685" y="15064"/>
                      <a:pt x="14337" y="13557"/>
                    </a:cubicBezTo>
                    <a:cubicBezTo>
                      <a:pt x="16850" y="12521"/>
                      <a:pt x="18605" y="10831"/>
                      <a:pt x="19168" y="8891"/>
                    </a:cubicBezTo>
                    <a:cubicBezTo>
                      <a:pt x="21344" y="5961"/>
                      <a:pt x="18240" y="2512"/>
                      <a:pt x="13338" y="2413"/>
                    </a:cubicBezTo>
                    <a:cubicBezTo>
                      <a:pt x="10237" y="2350"/>
                      <a:pt x="7445" y="3915"/>
                      <a:pt x="4388" y="3533"/>
                    </a:cubicBezTo>
                    <a:cubicBezTo>
                      <a:pt x="1862" y="3217"/>
                      <a:pt x="63" y="1714"/>
                      <a:pt x="165" y="0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  <p:sp>
            <p:nvSpPr>
              <p:cNvPr id="191" name="Line"/>
              <p:cNvSpPr/>
              <p:nvPr/>
            </p:nvSpPr>
            <p:spPr>
              <a:xfrm>
                <a:off x="3385968" y="3334873"/>
                <a:ext cx="2957210" cy="727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12" extrusionOk="0">
                    <a:moveTo>
                      <a:pt x="0" y="3088"/>
                    </a:moveTo>
                    <a:cubicBezTo>
                      <a:pt x="2182" y="-1701"/>
                      <a:pt x="4967" y="-851"/>
                      <a:pt x="6899" y="5162"/>
                    </a:cubicBezTo>
                    <a:cubicBezTo>
                      <a:pt x="8481" y="10087"/>
                      <a:pt x="9461" y="18434"/>
                      <a:pt x="11604" y="19160"/>
                    </a:cubicBezTo>
                    <a:cubicBezTo>
                      <a:pt x="13787" y="19899"/>
                      <a:pt x="15180" y="12716"/>
                      <a:pt x="16762" y="8055"/>
                    </a:cubicBezTo>
                    <a:cubicBezTo>
                      <a:pt x="18143" y="3991"/>
                      <a:pt x="19827" y="1507"/>
                      <a:pt x="21600" y="955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  <p:sp>
            <p:nvSpPr>
              <p:cNvPr id="192" name="Line"/>
              <p:cNvSpPr/>
              <p:nvPr/>
            </p:nvSpPr>
            <p:spPr>
              <a:xfrm>
                <a:off x="3168432" y="0"/>
                <a:ext cx="1354302" cy="4113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7" h="21600" extrusionOk="0">
                    <a:moveTo>
                      <a:pt x="0" y="21600"/>
                    </a:moveTo>
                    <a:cubicBezTo>
                      <a:pt x="-12" y="19731"/>
                      <a:pt x="2239" y="17954"/>
                      <a:pt x="6159" y="16712"/>
                    </a:cubicBezTo>
                    <a:cubicBezTo>
                      <a:pt x="10697" y="15275"/>
                      <a:pt x="17421" y="14556"/>
                      <a:pt x="19504" y="12479"/>
                    </a:cubicBezTo>
                    <a:cubicBezTo>
                      <a:pt x="21588" y="10401"/>
                      <a:pt x="17991" y="8362"/>
                      <a:pt x="14277" y="6622"/>
                    </a:cubicBezTo>
                    <a:cubicBezTo>
                      <a:pt x="12092" y="5599"/>
                      <a:pt x="9823" y="4543"/>
                      <a:pt x="9687" y="3287"/>
                    </a:cubicBezTo>
                    <a:cubicBezTo>
                      <a:pt x="9510" y="1669"/>
                      <a:pt x="12789" y="248"/>
                      <a:pt x="17360" y="0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</p:grpSp>
        <p:sp>
          <p:nvSpPr>
            <p:cNvPr id="194" name="Rectangle"/>
            <p:cNvSpPr/>
            <p:nvPr/>
          </p:nvSpPr>
          <p:spPr>
            <a:xfrm rot="1130398">
              <a:off x="3228067" y="5564470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195" name="Rectangle"/>
            <p:cNvSpPr/>
            <p:nvPr/>
          </p:nvSpPr>
          <p:spPr>
            <a:xfrm rot="16718016">
              <a:off x="2474985" y="3421535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196" name="Rectangle"/>
            <p:cNvSpPr/>
            <p:nvPr/>
          </p:nvSpPr>
          <p:spPr>
            <a:xfrm rot="1468486">
              <a:off x="4784289" y="2974692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197" name="Rectangle"/>
            <p:cNvSpPr/>
            <p:nvPr/>
          </p:nvSpPr>
          <p:spPr>
            <a:xfrm rot="1468486">
              <a:off x="4266775" y="831758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198" name="Rectangle"/>
            <p:cNvSpPr/>
            <p:nvPr/>
          </p:nvSpPr>
          <p:spPr>
            <a:xfrm rot="3971144">
              <a:off x="6222728" y="3989107"/>
              <a:ext cx="1162658" cy="400651"/>
            </a:xfrm>
            <a:prstGeom prst="rect">
              <a:avLst/>
            </a:prstGeom>
            <a:solidFill>
              <a:schemeClr val="accent6">
                <a:hueOff val="105381"/>
                <a:satOff val="14341"/>
                <a:lumOff val="10801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199" name="Weir /…"/>
            <p:cNvSpPr txBox="1"/>
            <p:nvPr/>
          </p:nvSpPr>
          <p:spPr>
            <a:xfrm>
              <a:off x="6764079" y="5458018"/>
              <a:ext cx="4014590" cy="10758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r>
                <a:rPr sz="2800" dirty="0">
                  <a:solidFill>
                    <a:schemeClr val="bg1"/>
                  </a:solidFill>
                </a:rPr>
                <a:t>Weir / Single Array</a:t>
              </a:r>
            </a:p>
          </p:txBody>
        </p:sp>
        <p:sp>
          <p:nvSpPr>
            <p:cNvPr id="200" name="Double…"/>
            <p:cNvSpPr txBox="1"/>
            <p:nvPr/>
          </p:nvSpPr>
          <p:spPr>
            <a:xfrm>
              <a:off x="-628397" y="608916"/>
              <a:ext cx="3087236" cy="9841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r>
                <a:rPr sz="2800" dirty="0">
                  <a:solidFill>
                    <a:schemeClr val="bg1"/>
                  </a:solidFill>
                </a:rPr>
                <a:t>Double Arrays</a:t>
              </a:r>
            </a:p>
          </p:txBody>
        </p:sp>
        <p:sp>
          <p:nvSpPr>
            <p:cNvPr id="201" name="Line"/>
            <p:cNvSpPr/>
            <p:nvPr/>
          </p:nvSpPr>
          <p:spPr>
            <a:xfrm>
              <a:off x="2542306" y="665755"/>
              <a:ext cx="1647027" cy="22226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02" name="Line"/>
            <p:cNvSpPr/>
            <p:nvPr/>
          </p:nvSpPr>
          <p:spPr>
            <a:xfrm>
              <a:off x="2617481" y="1271423"/>
              <a:ext cx="1636298" cy="1086810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03" name="Line"/>
            <p:cNvSpPr/>
            <p:nvPr/>
          </p:nvSpPr>
          <p:spPr>
            <a:xfrm>
              <a:off x="1601174" y="2024224"/>
              <a:ext cx="915165" cy="91516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09" name="Connection Line"/>
            <p:cNvSpPr/>
            <p:nvPr/>
          </p:nvSpPr>
          <p:spPr>
            <a:xfrm>
              <a:off x="137839" y="2037112"/>
              <a:ext cx="2917990" cy="3422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27" h="21600" extrusionOk="0">
                  <a:moveTo>
                    <a:pt x="1861" y="0"/>
                  </a:moveTo>
                  <a:cubicBezTo>
                    <a:pt x="-3273" y="11161"/>
                    <a:pt x="2216" y="18361"/>
                    <a:pt x="18327" y="21600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205" name="Line"/>
            <p:cNvSpPr/>
            <p:nvPr/>
          </p:nvSpPr>
          <p:spPr>
            <a:xfrm flipH="1" flipV="1">
              <a:off x="7162983" y="4854667"/>
              <a:ext cx="550836" cy="55083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74267" y="7092961"/>
              <a:ext cx="1179730" cy="663635"/>
            </a:xfrm>
            <a:prstGeom prst="line">
              <a:avLst/>
            </a:prstGeom>
            <a:noFill/>
            <a:ln w="63500" cap="flat">
              <a:solidFill>
                <a:srgbClr val="D9166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07" name="Fish"/>
            <p:cNvSpPr/>
            <p:nvPr/>
          </p:nvSpPr>
          <p:spPr>
            <a:xfrm rot="20552692">
              <a:off x="1318769" y="6974616"/>
              <a:ext cx="1997759" cy="76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038" extrusionOk="0">
                  <a:moveTo>
                    <a:pt x="11235" y="8"/>
                  </a:moveTo>
                  <a:cubicBezTo>
                    <a:pt x="11182" y="31"/>
                    <a:pt x="11132" y="99"/>
                    <a:pt x="11094" y="209"/>
                  </a:cubicBezTo>
                  <a:cubicBezTo>
                    <a:pt x="10679" y="1433"/>
                    <a:pt x="9369" y="5276"/>
                    <a:pt x="9198" y="5616"/>
                  </a:cubicBezTo>
                  <a:cubicBezTo>
                    <a:pt x="9095" y="5819"/>
                    <a:pt x="9509" y="6327"/>
                    <a:pt x="9944" y="6778"/>
                  </a:cubicBezTo>
                  <a:cubicBezTo>
                    <a:pt x="6449" y="8307"/>
                    <a:pt x="4876" y="10664"/>
                    <a:pt x="3123" y="8573"/>
                  </a:cubicBezTo>
                  <a:cubicBezTo>
                    <a:pt x="1881" y="7091"/>
                    <a:pt x="1092" y="5440"/>
                    <a:pt x="203" y="5778"/>
                  </a:cubicBezTo>
                  <a:cubicBezTo>
                    <a:pt x="240" y="8738"/>
                    <a:pt x="834" y="11471"/>
                    <a:pt x="834" y="11471"/>
                  </a:cubicBezTo>
                  <a:cubicBezTo>
                    <a:pt x="834" y="11471"/>
                    <a:pt x="95" y="14810"/>
                    <a:pt x="0" y="16937"/>
                  </a:cubicBezTo>
                  <a:cubicBezTo>
                    <a:pt x="1837" y="17082"/>
                    <a:pt x="3541" y="13698"/>
                    <a:pt x="4601" y="13988"/>
                  </a:cubicBezTo>
                  <a:cubicBezTo>
                    <a:pt x="4813" y="14046"/>
                    <a:pt x="5152" y="14222"/>
                    <a:pt x="5586" y="14467"/>
                  </a:cubicBezTo>
                  <a:cubicBezTo>
                    <a:pt x="5315" y="14882"/>
                    <a:pt x="5094" y="15004"/>
                    <a:pt x="4976" y="15039"/>
                  </a:cubicBezTo>
                  <a:cubicBezTo>
                    <a:pt x="4923" y="15055"/>
                    <a:pt x="4879" y="15162"/>
                    <a:pt x="4876" y="15300"/>
                  </a:cubicBezTo>
                  <a:cubicBezTo>
                    <a:pt x="4846" y="16608"/>
                    <a:pt x="5056" y="18308"/>
                    <a:pt x="5160" y="19061"/>
                  </a:cubicBezTo>
                  <a:cubicBezTo>
                    <a:pt x="5195" y="19313"/>
                    <a:pt x="5293" y="19466"/>
                    <a:pt x="5396" y="19433"/>
                  </a:cubicBezTo>
                  <a:cubicBezTo>
                    <a:pt x="5637" y="19355"/>
                    <a:pt x="6464" y="18449"/>
                    <a:pt x="7100" y="17514"/>
                  </a:cubicBezTo>
                  <a:cubicBezTo>
                    <a:pt x="7943" y="16277"/>
                    <a:pt x="8861" y="16266"/>
                    <a:pt x="8861" y="16266"/>
                  </a:cubicBezTo>
                  <a:cubicBezTo>
                    <a:pt x="9327" y="16491"/>
                    <a:pt x="9806" y="16702"/>
                    <a:pt x="10291" y="16886"/>
                  </a:cubicBezTo>
                  <a:cubicBezTo>
                    <a:pt x="10140" y="18742"/>
                    <a:pt x="9464" y="21586"/>
                    <a:pt x="10262" y="20946"/>
                  </a:cubicBezTo>
                  <a:cubicBezTo>
                    <a:pt x="11145" y="20238"/>
                    <a:pt x="12134" y="18328"/>
                    <a:pt x="12550" y="17475"/>
                  </a:cubicBezTo>
                  <a:cubicBezTo>
                    <a:pt x="12769" y="17501"/>
                    <a:pt x="12984" y="17514"/>
                    <a:pt x="13196" y="17514"/>
                  </a:cubicBezTo>
                  <a:cubicBezTo>
                    <a:pt x="14021" y="17514"/>
                    <a:pt x="14952" y="17271"/>
                    <a:pt x="15883" y="16886"/>
                  </a:cubicBezTo>
                  <a:cubicBezTo>
                    <a:pt x="15916" y="17534"/>
                    <a:pt x="15950" y="18451"/>
                    <a:pt x="15941" y="19377"/>
                  </a:cubicBezTo>
                  <a:cubicBezTo>
                    <a:pt x="15937" y="19845"/>
                    <a:pt x="16148" y="20115"/>
                    <a:pt x="16293" y="19830"/>
                  </a:cubicBezTo>
                  <a:cubicBezTo>
                    <a:pt x="16847" y="18744"/>
                    <a:pt x="17302" y="16924"/>
                    <a:pt x="17495" y="16086"/>
                  </a:cubicBezTo>
                  <a:cubicBezTo>
                    <a:pt x="19657" y="14841"/>
                    <a:pt x="21472" y="13116"/>
                    <a:pt x="21472" y="12343"/>
                  </a:cubicBezTo>
                  <a:cubicBezTo>
                    <a:pt x="21472" y="12028"/>
                    <a:pt x="20941" y="12244"/>
                    <a:pt x="20941" y="12244"/>
                  </a:cubicBezTo>
                  <a:cubicBezTo>
                    <a:pt x="20941" y="12244"/>
                    <a:pt x="21600" y="11445"/>
                    <a:pt x="21433" y="10843"/>
                  </a:cubicBezTo>
                  <a:cubicBezTo>
                    <a:pt x="21121" y="9712"/>
                    <a:pt x="18460" y="5605"/>
                    <a:pt x="13846" y="5787"/>
                  </a:cubicBezTo>
                  <a:cubicBezTo>
                    <a:pt x="13671" y="5358"/>
                    <a:pt x="13372" y="4650"/>
                    <a:pt x="13079" y="3855"/>
                  </a:cubicBezTo>
                  <a:cubicBezTo>
                    <a:pt x="12562" y="2448"/>
                    <a:pt x="11708" y="539"/>
                    <a:pt x="11394" y="81"/>
                  </a:cubicBezTo>
                  <a:cubicBezTo>
                    <a:pt x="11344" y="9"/>
                    <a:pt x="11288" y="-14"/>
                    <a:pt x="11235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42768"/>
                </a:gs>
                <a:gs pos="100000">
                  <a:srgbClr val="C3215D"/>
                </a:gs>
              </a:gsLst>
              <a:lin ang="5400000" scaled="0"/>
            </a:gradFill>
            <a:ln w="3175" cap="flat">
              <a:noFill/>
              <a:miter lim="400000"/>
            </a:ln>
            <a:effectLst>
              <a:outerShdw blurRad="50800" dir="16527371" rotWithShape="0">
                <a:srgbClr val="000000">
                  <a:alpha val="8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</p:grpSp>
      <p:sp>
        <p:nvSpPr>
          <p:cNvPr id="24" name="Model">
            <a:extLst>
              <a:ext uri="{FF2B5EF4-FFF2-40B4-BE49-F238E27FC236}">
                <a16:creationId xmlns:a16="http://schemas.microsoft.com/office/drawing/2014/main" id="{28BDE609-EFF5-C949-A91A-8B7FF9110465}"/>
              </a:ext>
            </a:extLst>
          </p:cNvPr>
          <p:cNvSpPr txBox="1">
            <a:spLocks/>
          </p:cNvSpPr>
          <p:nvPr/>
        </p:nvSpPr>
        <p:spPr>
          <a:xfrm>
            <a:off x="1291045" y="47981"/>
            <a:ext cx="9609909" cy="1118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4800" b="1" dirty="0"/>
              <a:t>D</a:t>
            </a:r>
            <a:r>
              <a:rPr lang="en-US" sz="4800" dirty="0"/>
              <a:t>am </a:t>
            </a:r>
            <a:r>
              <a:rPr lang="en-US" sz="4800" b="1" dirty="0"/>
              <a:t>A</a:t>
            </a:r>
            <a:r>
              <a:rPr lang="en-US" sz="4800" dirty="0"/>
              <a:t>dult </a:t>
            </a:r>
            <a:r>
              <a:rPr lang="en-US" sz="4800" b="1" dirty="0"/>
              <a:t>B</a:t>
            </a:r>
            <a:r>
              <a:rPr lang="en-US" sz="4800" dirty="0"/>
              <a:t>ranch </a:t>
            </a:r>
            <a:r>
              <a:rPr lang="en-US" sz="4800" b="1" dirty="0"/>
              <a:t>O</a:t>
            </a:r>
            <a:r>
              <a:rPr lang="en-US" sz="4800" dirty="0"/>
              <a:t>ccupancy </a:t>
            </a:r>
            <a:r>
              <a:rPr lang="en-US" sz="4800" b="1" dirty="0"/>
              <a:t>M</a:t>
            </a:r>
            <a:r>
              <a:rPr lang="en-US" sz="4800" dirty="0"/>
              <a:t>odel</a:t>
            </a:r>
          </a:p>
        </p:txBody>
      </p:sp>
    </p:spTree>
    <p:extLst>
      <p:ext uri="{BB962C8B-B14F-4D97-AF65-F5344CB8AC3E}">
        <p14:creationId xmlns:p14="http://schemas.microsoft.com/office/powerpoint/2010/main" val="24533872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A70AB945E9E0408F6FB5DE48B4DF43" ma:contentTypeVersion="2" ma:contentTypeDescription="Create a new document." ma:contentTypeScope="" ma:versionID="96028960205ee26bb78ea51afe1127f1">
  <xsd:schema xmlns:xsd="http://www.w3.org/2001/XMLSchema" xmlns:xs="http://www.w3.org/2001/XMLSchema" xmlns:p="http://schemas.microsoft.com/office/2006/metadata/properties" xmlns:ns2="b9acd750-b565-46d7-b0c2-f51d9db07bfe" targetNamespace="http://schemas.microsoft.com/office/2006/metadata/properties" ma:root="true" ma:fieldsID="0678c74aa9bb2ed464a0f5db574b8a2f" ns2:_="">
    <xsd:import namespace="b9acd750-b565-46d7-b0c2-f51d9db07b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acd750-b565-46d7-b0c2-f51d9db07b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3512B3-0DA4-4757-A384-4DC3A7CB6D8E}">
  <ds:schemaRefs>
    <ds:schemaRef ds:uri="b9acd750-b565-46d7-b0c2-f51d9db07bf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464DACC-C37B-46F0-B024-82F4767AEB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acd750-b565-46d7-b0c2-f51d9db07b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F3EF0B-8096-43B8-BFDC-3508F74AD7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753</Words>
  <Application>Microsoft Macintosh PowerPoint</Application>
  <PresentationFormat>Widescreen</PresentationFormat>
  <Paragraphs>206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Office Theme</vt:lpstr>
      <vt:lpstr>PIT Tag Based Monitoring of Salmon Returns</vt:lpstr>
      <vt:lpstr>Objective</vt:lpstr>
      <vt:lpstr>Outline</vt:lpstr>
      <vt:lpstr>Data Requirements</vt:lpstr>
      <vt:lpstr>Necessary Data</vt:lpstr>
      <vt:lpstr>PowerPoint Presentation</vt:lpstr>
      <vt:lpstr>PowerPoint Presentation</vt:lpstr>
      <vt:lpstr>Model Structure</vt:lpstr>
      <vt:lpstr>PowerPoint Presentation</vt:lpstr>
      <vt:lpstr>PowerPoint Presentation</vt:lpstr>
      <vt:lpstr>PowerPoint Presentation</vt:lpstr>
      <vt:lpstr>PowerPoint Presentation</vt:lpstr>
      <vt:lpstr>Model Benefits</vt:lpstr>
      <vt:lpstr>PowerPoint Presentation</vt:lpstr>
      <vt:lpstr>Biological Summaries</vt:lpstr>
      <vt:lpstr>Validation</vt:lpstr>
      <vt:lpstr>Comparison with Weirs</vt:lpstr>
      <vt:lpstr>Comparison with Weirs</vt:lpstr>
      <vt:lpstr>Model Limitations</vt:lpstr>
      <vt:lpstr>Model Assumptions</vt:lpstr>
      <vt:lpstr>Step-by-step</vt:lpstr>
      <vt:lpstr>Modeling Steps</vt:lpstr>
      <vt:lpstr>Questions for Yakima Nation</vt:lpstr>
      <vt:lpstr>Still accurate?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 Tag Based Monitoring of Salmon Returns</dc:title>
  <dc:creator>See, Kevin</dc:creator>
  <cp:lastModifiedBy>See, Kevin</cp:lastModifiedBy>
  <cp:revision>22</cp:revision>
  <dcterms:created xsi:type="dcterms:W3CDTF">2020-02-11T00:14:35Z</dcterms:created>
  <dcterms:modified xsi:type="dcterms:W3CDTF">2020-02-11T20:16:12Z</dcterms:modified>
</cp:coreProperties>
</file>